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3" r:id="rId2"/>
  </p:sldIdLst>
  <p:sldSz cx="9144000" cy="6858000" type="screen4x3"/>
  <p:notesSz cx="6858000" cy="9144000"/>
  <p:custDataLst>
    <p:tags r:id="rId5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07">
          <p15:clr>
            <a:srgbClr val="A4A3A4"/>
          </p15:clr>
        </p15:guide>
        <p15:guide id="3" orient="horz" pos="3758">
          <p15:clr>
            <a:srgbClr val="A4A3A4"/>
          </p15:clr>
        </p15:guide>
        <p15:guide id="4" orient="horz" pos="4227">
          <p15:clr>
            <a:srgbClr val="A4A3A4"/>
          </p15:clr>
        </p15:guide>
        <p15:guide id="5" orient="horz" pos="289">
          <p15:clr>
            <a:srgbClr val="A4A3A4"/>
          </p15:clr>
        </p15:guide>
        <p15:guide id="6" pos="2880">
          <p15:clr>
            <a:srgbClr val="A4A3A4"/>
          </p15:clr>
        </p15:guide>
        <p15:guide id="7" pos="295">
          <p15:clr>
            <a:srgbClr val="A4A3A4"/>
          </p15:clr>
        </p15:guide>
        <p15:guide id="8" pos="290">
          <p15:clr>
            <a:srgbClr val="A4A3A4"/>
          </p15:clr>
        </p15:guide>
        <p15:guide id="9" pos="5486">
          <p15:clr>
            <a:srgbClr val="A4A3A4"/>
          </p15:clr>
        </p15:guide>
        <p15:guide id="10" orient="horz" pos="36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3786" autoAdjust="0"/>
  </p:normalViewPr>
  <p:slideViewPr>
    <p:cSldViewPr>
      <p:cViewPr varScale="1">
        <p:scale>
          <a:sx n="45" d="100"/>
          <a:sy n="45" d="100"/>
        </p:scale>
        <p:origin x="1170" y="42"/>
      </p:cViewPr>
      <p:guideLst>
        <p:guide orient="horz" pos="2160"/>
        <p:guide orient="horz" pos="907"/>
        <p:guide orient="horz" pos="3758"/>
        <p:guide orient="horz" pos="4227"/>
        <p:guide orient="horz" pos="289"/>
        <p:guide pos="2880"/>
        <p:guide pos="295"/>
        <p:guide pos="290"/>
        <p:guide pos="5486"/>
        <p:guide orient="horz" pos="36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F73C6-E6BF-46CF-B34D-7A5C8688DBEE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8F730-40FB-45F5-B014-CB7ED569AE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3712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A4C71-A269-4800-8AF1-44182FA23438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13758-4B63-40D7-B26B-F67CE25F1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77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-vit logo för mörka bi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5490000" cy="96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57200" y="1440000"/>
            <a:ext cx="5472608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</a:t>
            </a:r>
            <a:r>
              <a:rPr lang="sv-SE" dirty="0" err="1" smtClean="0"/>
              <a:t>ev</a:t>
            </a:r>
            <a:r>
              <a:rPr lang="sv-SE" dirty="0" smtClean="0"/>
              <a:t> underrubrik här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799" y="467862"/>
            <a:ext cx="1367968" cy="496800"/>
          </a:xfrm>
          <a:prstGeom prst="rect">
            <a:avLst/>
          </a:prstGeom>
        </p:spPr>
      </p:pic>
      <p:sp>
        <p:nvSpPr>
          <p:cNvPr id="7" name="textruta 6"/>
          <p:cNvSpPr txBox="1"/>
          <p:nvPr userDrawn="1"/>
        </p:nvSpPr>
        <p:spPr>
          <a:xfrm>
            <a:off x="9252520" y="13466"/>
            <a:ext cx="15841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chemeClr val="tx2"/>
                </a:solidFill>
              </a:rPr>
              <a:t>För att byta bakgrundsbild klicka på STHLM bilder på fliken Start. </a:t>
            </a:r>
          </a:p>
          <a:p>
            <a:endParaRPr lang="sv-SE" sz="1400" dirty="0" smtClean="0">
              <a:solidFill>
                <a:schemeClr val="tx2"/>
              </a:solidFill>
            </a:endParaRPr>
          </a:p>
          <a:p>
            <a:r>
              <a:rPr lang="sv-SE" sz="1400" dirty="0" smtClean="0">
                <a:solidFill>
                  <a:schemeClr val="tx2"/>
                </a:solidFill>
              </a:rPr>
              <a:t>Har du en egen bild högerklickar du på bakgrundsbilden och väljer Formatera bakgrund och sen Infoga från: Fil. </a:t>
            </a:r>
          </a:p>
          <a:p>
            <a:r>
              <a:rPr lang="sv-SE" sz="1400" dirty="0" smtClean="0">
                <a:solidFill>
                  <a:schemeClr val="tx2"/>
                </a:solidFill>
              </a:rPr>
              <a:t> </a:t>
            </a:r>
          </a:p>
          <a:p>
            <a:r>
              <a:rPr lang="sv-SE" sz="1400" dirty="0" smtClean="0">
                <a:solidFill>
                  <a:schemeClr val="tx2"/>
                </a:solidFill>
              </a:rPr>
              <a:t>Tänk på att logotypen alltid ska vara tydlig. Vit logotyp mot mörk bakgrund och svart logotyp mot ljus.</a:t>
            </a:r>
          </a:p>
          <a:p>
            <a:r>
              <a:rPr lang="sv-SE" sz="1400" dirty="0" smtClean="0">
                <a:solidFill>
                  <a:schemeClr val="tx2"/>
                </a:solidFill>
              </a:rPr>
              <a:t>Byt mellan de olika under Layout. </a:t>
            </a:r>
          </a:p>
        </p:txBody>
      </p:sp>
    </p:spTree>
    <p:extLst>
      <p:ext uri="{BB962C8B-B14F-4D97-AF65-F5344CB8AC3E}">
        <p14:creationId xmlns:p14="http://schemas.microsoft.com/office/powerpoint/2010/main" val="1431766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457200" y="1440000"/>
            <a:ext cx="3888000" cy="3960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513" y="1440000"/>
            <a:ext cx="4104000" cy="396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572513" y="5446800"/>
            <a:ext cx="4104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 smtClean="0"/>
              <a:t>Skriv </a:t>
            </a:r>
            <a:r>
              <a:rPr lang="sv-SE" dirty="0" err="1" smtClean="0"/>
              <a:t>ev</a:t>
            </a:r>
            <a:r>
              <a:rPr lang="sv-SE" dirty="0" smtClean="0"/>
              <a:t> källa</a:t>
            </a:r>
            <a:endParaRPr lang="sv-SE" dirty="0"/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20XX-XX-XX</a:t>
            </a:r>
            <a:endParaRPr lang="sv-SE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Skriv eventuell sidfot här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9324528" y="21328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chemeClr val="tx2"/>
                </a:solidFill>
              </a:rPr>
              <a:t>Klicka på </a:t>
            </a:r>
            <a:r>
              <a:rPr lang="sv-SE" sz="1400" b="1" dirty="0" smtClean="0">
                <a:solidFill>
                  <a:schemeClr val="tx2"/>
                </a:solidFill>
              </a:rPr>
              <a:t>STHLM</a:t>
            </a:r>
            <a:r>
              <a:rPr lang="sv-SE" sz="1400" baseline="0" dirty="0" smtClean="0">
                <a:solidFill>
                  <a:schemeClr val="tx2"/>
                </a:solidFill>
              </a:rPr>
              <a:t> </a:t>
            </a:r>
            <a:r>
              <a:rPr lang="sv-SE" sz="1400" b="1" baseline="0" dirty="0" smtClean="0">
                <a:solidFill>
                  <a:schemeClr val="tx2"/>
                </a:solidFill>
              </a:rPr>
              <a:t>bilder</a:t>
            </a:r>
            <a:r>
              <a:rPr lang="sv-SE" sz="1400" baseline="0" dirty="0" smtClean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285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1439998"/>
            <a:ext cx="4104000" cy="396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4798800" y="1439863"/>
            <a:ext cx="3888000" cy="3960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60374" y="5446800"/>
            <a:ext cx="4104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 smtClean="0"/>
              <a:t>Skriv </a:t>
            </a:r>
            <a:r>
              <a:rPr lang="sv-SE" dirty="0" err="1" smtClean="0"/>
              <a:t>ev</a:t>
            </a:r>
            <a:r>
              <a:rPr lang="sv-SE" dirty="0" smtClean="0"/>
              <a:t> källa</a:t>
            </a:r>
            <a:endParaRPr lang="sv-SE" dirty="0"/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20XX-XX-XX</a:t>
            </a:r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Skriv eventuell sidfot här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9324528" y="21328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chemeClr val="tx2"/>
                </a:solidFill>
              </a:rPr>
              <a:t>Klicka på </a:t>
            </a:r>
            <a:r>
              <a:rPr lang="sv-SE" sz="1400" b="1" dirty="0" smtClean="0">
                <a:solidFill>
                  <a:schemeClr val="tx2"/>
                </a:solidFill>
              </a:rPr>
              <a:t>STHLM</a:t>
            </a:r>
            <a:r>
              <a:rPr lang="sv-SE" sz="1400" baseline="0" dirty="0" smtClean="0">
                <a:solidFill>
                  <a:schemeClr val="tx2"/>
                </a:solidFill>
              </a:rPr>
              <a:t> </a:t>
            </a:r>
            <a:r>
              <a:rPr lang="sv-SE" sz="1400" b="1" baseline="0" dirty="0" smtClean="0">
                <a:solidFill>
                  <a:schemeClr val="tx2"/>
                </a:solidFill>
              </a:rPr>
              <a:t>bilder</a:t>
            </a:r>
            <a:r>
              <a:rPr lang="sv-SE" sz="1400" baseline="0" dirty="0" smtClean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187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änster bred och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1439999"/>
            <a:ext cx="5760000" cy="429405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6372000" y="1440000"/>
            <a:ext cx="2314800" cy="429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5733256"/>
            <a:ext cx="5760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 smtClean="0"/>
              <a:t>Skriv </a:t>
            </a:r>
            <a:r>
              <a:rPr lang="sv-SE" dirty="0" err="1" smtClean="0"/>
              <a:t>ev</a:t>
            </a:r>
            <a:r>
              <a:rPr lang="sv-SE" dirty="0" smtClean="0"/>
              <a:t> källa</a:t>
            </a:r>
            <a:endParaRPr lang="sv-SE" dirty="0"/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20XX-XX-XX</a:t>
            </a:r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Skriv eventuell sidfot här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textruta 13"/>
          <p:cNvSpPr txBox="1"/>
          <p:nvPr userDrawn="1"/>
        </p:nvSpPr>
        <p:spPr>
          <a:xfrm>
            <a:off x="9324528" y="21328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chemeClr val="tx2"/>
                </a:solidFill>
              </a:rPr>
              <a:t>Klicka på </a:t>
            </a:r>
            <a:r>
              <a:rPr lang="sv-SE" sz="1400" b="1" dirty="0" smtClean="0">
                <a:solidFill>
                  <a:schemeClr val="tx2"/>
                </a:solidFill>
              </a:rPr>
              <a:t>STHLM</a:t>
            </a:r>
            <a:r>
              <a:rPr lang="sv-SE" sz="1400" baseline="0" dirty="0" smtClean="0">
                <a:solidFill>
                  <a:schemeClr val="tx2"/>
                </a:solidFill>
              </a:rPr>
              <a:t> </a:t>
            </a:r>
            <a:r>
              <a:rPr lang="sv-SE" sz="1400" b="1" baseline="0" dirty="0" smtClean="0">
                <a:solidFill>
                  <a:schemeClr val="tx2"/>
                </a:solidFill>
              </a:rPr>
              <a:t>bilder</a:t>
            </a:r>
            <a:r>
              <a:rPr lang="sv-SE" sz="1400" baseline="0" dirty="0" smtClean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45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1439999"/>
            <a:ext cx="8219256" cy="429405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60375" y="5733256"/>
            <a:ext cx="82188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 smtClean="0"/>
              <a:t>Skriv </a:t>
            </a:r>
            <a:r>
              <a:rPr lang="sv-SE" dirty="0" err="1" smtClean="0"/>
              <a:t>ev</a:t>
            </a:r>
            <a:r>
              <a:rPr lang="sv-SE" dirty="0" smtClean="0"/>
              <a:t> källa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20XX-XX-XX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Skriv eventuell sidfot här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9324528" y="21328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chemeClr val="tx2"/>
                </a:solidFill>
              </a:rPr>
              <a:t>Klicka på </a:t>
            </a:r>
            <a:r>
              <a:rPr lang="sv-SE" sz="1400" b="1" dirty="0" smtClean="0">
                <a:solidFill>
                  <a:schemeClr val="tx2"/>
                </a:solidFill>
              </a:rPr>
              <a:t>STHLM</a:t>
            </a:r>
            <a:r>
              <a:rPr lang="sv-SE" sz="1400" baseline="0" dirty="0" smtClean="0">
                <a:solidFill>
                  <a:schemeClr val="tx2"/>
                </a:solidFill>
              </a:rPr>
              <a:t> </a:t>
            </a:r>
            <a:r>
              <a:rPr lang="sv-SE" sz="1400" b="1" baseline="0" dirty="0" smtClean="0">
                <a:solidFill>
                  <a:schemeClr val="tx2"/>
                </a:solidFill>
              </a:rPr>
              <a:t>bilder</a:t>
            </a:r>
            <a:r>
              <a:rPr lang="sv-SE" sz="1400" baseline="0" dirty="0" smtClean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82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3888000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3888000" cy="3456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798800" y="1484784"/>
            <a:ext cx="3888000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798800" y="2174874"/>
            <a:ext cx="3888000" cy="3456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5661248"/>
            <a:ext cx="3888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 smtClean="0"/>
              <a:t>Skriv </a:t>
            </a:r>
            <a:r>
              <a:rPr lang="sv-SE" dirty="0" err="1" smtClean="0"/>
              <a:t>ev</a:t>
            </a:r>
            <a:r>
              <a:rPr lang="sv-SE" dirty="0" smtClean="0"/>
              <a:t> källa</a:t>
            </a:r>
            <a:endParaRPr lang="sv-SE" dirty="0"/>
          </a:p>
        </p:txBody>
      </p:sp>
      <p:sp>
        <p:nvSpPr>
          <p:cNvPr id="11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4798800" y="5661248"/>
            <a:ext cx="3888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 smtClean="0"/>
              <a:t>Skriv </a:t>
            </a:r>
            <a:r>
              <a:rPr lang="sv-SE" dirty="0" err="1" smtClean="0"/>
              <a:t>ev</a:t>
            </a:r>
            <a:r>
              <a:rPr lang="sv-SE" dirty="0" smtClean="0"/>
              <a:t> källa</a:t>
            </a:r>
            <a:endParaRPr lang="sv-SE" dirty="0"/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20XX-XX-XX</a:t>
            </a:r>
            <a:endParaRPr lang="sv-SE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Skriv eventuell sidfot här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3460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20XX-XX-XX</a:t>
            </a:r>
            <a:endParaRPr lang="sv-SE" dirty="0"/>
          </a:p>
        </p:txBody>
      </p:sp>
      <p:sp>
        <p:nvSpPr>
          <p:cNvPr id="13" name="Platshållare för sidfo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Skriv eventuell sidfot här</a:t>
            </a:r>
            <a:endParaRPr lang="sv-SE" dirty="0"/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1464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20XX-XX-XX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Skriv eventuell sidfot här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7948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Lil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68313" y="1439863"/>
            <a:ext cx="54828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09041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499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Grö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68313" y="1439863"/>
            <a:ext cx="54828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09041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859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Ros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68313" y="1439863"/>
            <a:ext cx="54828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09041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83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-svart logo för ljusa bi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5490000" cy="968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57200" y="1440000"/>
            <a:ext cx="5472608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</a:t>
            </a:r>
            <a:r>
              <a:rPr lang="sv-SE" dirty="0" err="1" smtClean="0"/>
              <a:t>ev</a:t>
            </a:r>
            <a:r>
              <a:rPr lang="sv-SE" dirty="0" smtClean="0"/>
              <a:t> underrubrik här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7" name="textruta 6"/>
          <p:cNvSpPr txBox="1"/>
          <p:nvPr userDrawn="1"/>
        </p:nvSpPr>
        <p:spPr>
          <a:xfrm>
            <a:off x="9252520" y="13466"/>
            <a:ext cx="15841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chemeClr val="tx2"/>
                </a:solidFill>
              </a:rPr>
              <a:t>För att byta bakgrundsbild klicka på STHLM bilder på fliken Start. </a:t>
            </a:r>
          </a:p>
          <a:p>
            <a:endParaRPr lang="sv-SE" sz="1400" dirty="0" smtClean="0">
              <a:solidFill>
                <a:schemeClr val="tx2"/>
              </a:solidFill>
            </a:endParaRPr>
          </a:p>
          <a:p>
            <a:r>
              <a:rPr lang="sv-SE" sz="1400" dirty="0" smtClean="0">
                <a:solidFill>
                  <a:schemeClr val="tx2"/>
                </a:solidFill>
              </a:rPr>
              <a:t>Har du en egen bild högerklickar du på bakgrundsbilden och väljer Formatera bakgrund och sen Infoga från: Fil. </a:t>
            </a:r>
          </a:p>
          <a:p>
            <a:r>
              <a:rPr lang="sv-SE" sz="1400" dirty="0" smtClean="0">
                <a:solidFill>
                  <a:schemeClr val="tx2"/>
                </a:solidFill>
              </a:rPr>
              <a:t> </a:t>
            </a:r>
          </a:p>
          <a:p>
            <a:r>
              <a:rPr lang="sv-SE" sz="1400" dirty="0" smtClean="0">
                <a:solidFill>
                  <a:schemeClr val="tx2"/>
                </a:solidFill>
              </a:rPr>
              <a:t>Tänk på att logotypen alltid ska vara tydlig. Vit logotyp mot mörk bakgrund och svart logotyp mot ljus.</a:t>
            </a:r>
          </a:p>
          <a:p>
            <a:r>
              <a:rPr lang="sv-SE" sz="1400" dirty="0" smtClean="0">
                <a:solidFill>
                  <a:schemeClr val="tx2"/>
                </a:solidFill>
              </a:rPr>
              <a:t>Byt mellan de olika under Layout. </a:t>
            </a:r>
          </a:p>
        </p:txBody>
      </p:sp>
    </p:spTree>
    <p:extLst>
      <p:ext uri="{BB962C8B-B14F-4D97-AF65-F5344CB8AC3E}">
        <p14:creationId xmlns:p14="http://schemas.microsoft.com/office/powerpoint/2010/main" val="963340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68313" y="1439863"/>
            <a:ext cx="54828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09041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2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 svart logo grå bakgrund">
    <p:bg>
      <p:bgPr>
        <a:solidFill>
          <a:srgbClr val="F5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5490000" cy="968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40000"/>
            <a:ext cx="5479200" cy="1753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Skriv </a:t>
            </a:r>
            <a:r>
              <a:rPr lang="sv-SE" dirty="0" err="1" smtClean="0"/>
              <a:t>ev</a:t>
            </a:r>
            <a:r>
              <a:rPr lang="sv-SE" dirty="0" smtClean="0"/>
              <a:t> underrubrik här</a:t>
            </a:r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1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457200" y="457200"/>
            <a:ext cx="5508000" cy="396081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  <a:endParaRPr lang="sv-SE" sz="20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683568" y="628016"/>
            <a:ext cx="5112568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683568" y="1844674"/>
            <a:ext cx="5112568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947200" y="4418012"/>
            <a:ext cx="2739600" cy="1980000"/>
          </a:xfrm>
          <a:solidFill>
            <a:schemeClr val="accent1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9324528" y="44417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chemeClr val="tx2"/>
                </a:solidFill>
              </a:rPr>
              <a:t>Klicka på </a:t>
            </a:r>
            <a:r>
              <a:rPr lang="sv-SE" sz="1400" b="1" dirty="0" smtClean="0">
                <a:solidFill>
                  <a:schemeClr val="tx2"/>
                </a:solidFill>
              </a:rPr>
              <a:t>STHLM</a:t>
            </a:r>
            <a:r>
              <a:rPr lang="sv-SE" sz="1400" baseline="0" dirty="0" smtClean="0">
                <a:solidFill>
                  <a:schemeClr val="tx2"/>
                </a:solidFill>
              </a:rPr>
              <a:t> </a:t>
            </a:r>
            <a:r>
              <a:rPr lang="sv-SE" sz="1400" b="1" baseline="0" dirty="0" smtClean="0">
                <a:solidFill>
                  <a:schemeClr val="tx2"/>
                </a:solidFill>
              </a:rPr>
              <a:t>bilder</a:t>
            </a:r>
            <a:r>
              <a:rPr lang="sv-SE" sz="1400" baseline="0" dirty="0" smtClean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8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457200" y="457200"/>
            <a:ext cx="5508000" cy="39608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  <a:endParaRPr lang="sv-SE" sz="20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683568" y="628016"/>
            <a:ext cx="5112568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683568" y="1844674"/>
            <a:ext cx="5112568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947200" y="4418012"/>
            <a:ext cx="2739600" cy="1980000"/>
          </a:xfrm>
          <a:solidFill>
            <a:schemeClr val="tx2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9324528" y="44417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chemeClr val="tx2"/>
                </a:solidFill>
              </a:rPr>
              <a:t>Klicka på </a:t>
            </a:r>
            <a:r>
              <a:rPr lang="sv-SE" sz="1400" b="1" dirty="0" smtClean="0">
                <a:solidFill>
                  <a:schemeClr val="tx2"/>
                </a:solidFill>
              </a:rPr>
              <a:t>STHLM</a:t>
            </a:r>
            <a:r>
              <a:rPr lang="sv-SE" sz="1400" baseline="0" dirty="0" smtClean="0">
                <a:solidFill>
                  <a:schemeClr val="tx2"/>
                </a:solidFill>
              </a:rPr>
              <a:t> </a:t>
            </a:r>
            <a:r>
              <a:rPr lang="sv-SE" sz="1400" b="1" baseline="0" dirty="0" smtClean="0">
                <a:solidFill>
                  <a:schemeClr val="tx2"/>
                </a:solidFill>
              </a:rPr>
              <a:t>bilder</a:t>
            </a:r>
            <a:r>
              <a:rPr lang="sv-SE" sz="1400" baseline="0" dirty="0" smtClean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855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457200" y="457200"/>
            <a:ext cx="5508000" cy="3960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  <a:endParaRPr lang="sv-SE" sz="20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683568" y="628016"/>
            <a:ext cx="5112568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683568" y="1844674"/>
            <a:ext cx="5112568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947200" y="4418012"/>
            <a:ext cx="2739600" cy="1980000"/>
          </a:xfrm>
          <a:solidFill>
            <a:schemeClr val="accent5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9324528" y="44417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chemeClr val="tx2"/>
                </a:solidFill>
              </a:rPr>
              <a:t>Klicka på </a:t>
            </a:r>
            <a:r>
              <a:rPr lang="sv-SE" sz="1400" b="1" dirty="0" smtClean="0">
                <a:solidFill>
                  <a:schemeClr val="tx2"/>
                </a:solidFill>
              </a:rPr>
              <a:t>STHLM</a:t>
            </a:r>
            <a:r>
              <a:rPr lang="sv-SE" sz="1400" baseline="0" dirty="0" smtClean="0">
                <a:solidFill>
                  <a:schemeClr val="tx2"/>
                </a:solidFill>
              </a:rPr>
              <a:t> </a:t>
            </a:r>
            <a:r>
              <a:rPr lang="sv-SE" sz="1400" b="1" baseline="0" dirty="0" smtClean="0">
                <a:solidFill>
                  <a:schemeClr val="tx2"/>
                </a:solidFill>
              </a:rPr>
              <a:t>bilder</a:t>
            </a:r>
            <a:r>
              <a:rPr lang="sv-SE" sz="1400" baseline="0" dirty="0" smtClean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62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457200" y="457200"/>
            <a:ext cx="5508000" cy="39608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  <a:endParaRPr lang="sv-SE" sz="20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683568" y="628016"/>
            <a:ext cx="5112568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683568" y="1844674"/>
            <a:ext cx="5112568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947200" y="4418012"/>
            <a:ext cx="2739600" cy="1980000"/>
          </a:xfrm>
          <a:solidFill>
            <a:schemeClr val="accent3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9324528" y="44417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chemeClr val="tx2"/>
                </a:solidFill>
              </a:rPr>
              <a:t>Klicka på </a:t>
            </a:r>
            <a:r>
              <a:rPr lang="sv-SE" sz="1400" b="1" dirty="0" smtClean="0">
                <a:solidFill>
                  <a:schemeClr val="tx2"/>
                </a:solidFill>
              </a:rPr>
              <a:t>STHLM</a:t>
            </a:r>
            <a:r>
              <a:rPr lang="sv-SE" sz="1400" baseline="0" dirty="0" smtClean="0">
                <a:solidFill>
                  <a:schemeClr val="tx2"/>
                </a:solidFill>
              </a:rPr>
              <a:t> </a:t>
            </a:r>
            <a:r>
              <a:rPr lang="sv-SE" sz="1400" b="1" baseline="0" dirty="0" smtClean="0">
                <a:solidFill>
                  <a:schemeClr val="tx2"/>
                </a:solidFill>
              </a:rPr>
              <a:t>bilder</a:t>
            </a:r>
            <a:r>
              <a:rPr lang="sv-SE" sz="1400" baseline="0" dirty="0" smtClean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635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460375" y="5733256"/>
            <a:ext cx="72828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 smtClean="0"/>
              <a:t>Skriv </a:t>
            </a:r>
            <a:r>
              <a:rPr lang="sv-SE" dirty="0" err="1" smtClean="0"/>
              <a:t>ev</a:t>
            </a:r>
            <a:r>
              <a:rPr lang="sv-SE" dirty="0" smtClean="0"/>
              <a:t> källa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20XX-XX-XX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Skriv eventuell sidfot här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7727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440001"/>
            <a:ext cx="3888000" cy="396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05185" y="1440000"/>
            <a:ext cx="3888000" cy="396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460374" y="5445224"/>
            <a:ext cx="3888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 smtClean="0"/>
              <a:t>Skriv </a:t>
            </a:r>
            <a:r>
              <a:rPr lang="sv-SE" dirty="0" err="1" smtClean="0"/>
              <a:t>ev</a:t>
            </a:r>
            <a:r>
              <a:rPr lang="sv-SE" dirty="0" smtClean="0"/>
              <a:t> källa</a:t>
            </a:r>
            <a:endParaRPr lang="sv-SE" dirty="0"/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4" hasCustomPrompt="1"/>
          </p:nvPr>
        </p:nvSpPr>
        <p:spPr>
          <a:xfrm>
            <a:off x="4805185" y="5445224"/>
            <a:ext cx="3888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 smtClean="0"/>
              <a:t>Skriv </a:t>
            </a:r>
            <a:r>
              <a:rPr lang="sv-SE" dirty="0" err="1" smtClean="0"/>
              <a:t>ev</a:t>
            </a:r>
            <a:r>
              <a:rPr lang="sv-SE" dirty="0" smtClean="0"/>
              <a:t> källa</a:t>
            </a:r>
            <a:endParaRPr lang="sv-SE" dirty="0"/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20XX-XX-XX</a:t>
            </a:r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Skriv eventuell sidfot här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990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440001"/>
            <a:ext cx="7283152" cy="4294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894800" y="6312141"/>
            <a:ext cx="792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20XX-XX-XX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178000" y="6451624"/>
            <a:ext cx="4788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Skriv eventuell sidfot här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82800" y="6451624"/>
            <a:ext cx="504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156816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48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6" r:id="rId3"/>
    <p:sldLayoutId id="2147483657" r:id="rId4"/>
    <p:sldLayoutId id="2147483658" r:id="rId5"/>
    <p:sldLayoutId id="2147483659" r:id="rId6"/>
    <p:sldLayoutId id="2147483660" r:id="rId7"/>
    <p:sldLayoutId id="2147483650" r:id="rId8"/>
    <p:sldLayoutId id="2147483652" r:id="rId9"/>
    <p:sldLayoutId id="2147483664" r:id="rId10"/>
    <p:sldLayoutId id="2147483665" r:id="rId11"/>
    <p:sldLayoutId id="2147483668" r:id="rId12"/>
    <p:sldLayoutId id="2147483667" r:id="rId13"/>
    <p:sldLayoutId id="2147483653" r:id="rId14"/>
    <p:sldLayoutId id="2147483654" r:id="rId15"/>
    <p:sldLayoutId id="2147483655" r:id="rId16"/>
    <p:sldLayoutId id="2147483651" r:id="rId17"/>
    <p:sldLayoutId id="2147483661" r:id="rId18"/>
    <p:sldLayoutId id="2147483662" r:id="rId19"/>
    <p:sldLayoutId id="2147483663" r:id="rId2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98463" indent="-219075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84200" indent="-195263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12800" indent="-211138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63" indent="-212725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4427984" y="1047507"/>
            <a:ext cx="3312368" cy="136960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chemeClr val="tx1"/>
                </a:solidFill>
              </a:rPr>
              <a:t>Arbete tre månader efter yrkesutbildning eller </a:t>
            </a:r>
            <a:r>
              <a:rPr lang="sv-SE" sz="1400" b="1" dirty="0" smtClean="0">
                <a:solidFill>
                  <a:schemeClr val="tx1"/>
                </a:solidFill>
              </a:rPr>
              <a:t>en </a:t>
            </a:r>
            <a:r>
              <a:rPr lang="sv-SE" sz="1400" b="1" dirty="0" err="1" smtClean="0">
                <a:solidFill>
                  <a:schemeClr val="tx1"/>
                </a:solidFill>
              </a:rPr>
              <a:t>kombo</a:t>
            </a:r>
            <a:endParaRPr lang="sv-SE" sz="1400" b="1" dirty="0">
              <a:solidFill>
                <a:schemeClr val="tx1"/>
              </a:solidFill>
            </a:endParaRPr>
          </a:p>
          <a:p>
            <a:r>
              <a:rPr lang="sv-SE" sz="1100" dirty="0">
                <a:solidFill>
                  <a:schemeClr val="tx1"/>
                </a:solidFill>
              </a:rPr>
              <a:t>Andel kvinnor och män som har arbete tre månader efter avslutad yrkesutbildning inom kommunala vuxenutbildningen. </a:t>
            </a:r>
          </a:p>
          <a:p>
            <a:r>
              <a:rPr lang="sv-SE" sz="1100" dirty="0">
                <a:solidFill>
                  <a:schemeClr val="tx1"/>
                </a:solidFill>
              </a:rPr>
              <a:t>Målvärde: 60 %</a:t>
            </a:r>
          </a:p>
          <a:p>
            <a:endParaRPr lang="sv-SE" sz="1100" dirty="0">
              <a:solidFill>
                <a:schemeClr val="tx1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5868144" y="2023207"/>
            <a:ext cx="12961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dirty="0">
                <a:solidFill>
                  <a:srgbClr val="082338"/>
                </a:solidFill>
                <a:latin typeface="Poppins"/>
              </a:rPr>
              <a:t>  </a:t>
            </a: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457200" y="976299"/>
            <a:ext cx="3456384" cy="36317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chemeClr val="tx1"/>
                </a:solidFill>
              </a:rPr>
              <a:t>B</a:t>
            </a:r>
            <a:r>
              <a:rPr lang="sv-SE" sz="1400" b="1" dirty="0" smtClean="0">
                <a:solidFill>
                  <a:schemeClr val="tx1"/>
                </a:solidFill>
              </a:rPr>
              <a:t>etygsresultat</a:t>
            </a:r>
          </a:p>
          <a:p>
            <a:r>
              <a:rPr lang="sv-SE" sz="1100" dirty="0" smtClean="0">
                <a:solidFill>
                  <a:schemeClr val="tx1"/>
                </a:solidFill>
              </a:rPr>
              <a:t>Andel kvinnor och män </a:t>
            </a:r>
            <a:r>
              <a:rPr lang="sv-SE" sz="1100" dirty="0">
                <a:solidFill>
                  <a:schemeClr val="tx1"/>
                </a:solidFill>
              </a:rPr>
              <a:t>inom </a:t>
            </a:r>
            <a:r>
              <a:rPr lang="sv-SE" sz="1100" dirty="0" err="1">
                <a:solidFill>
                  <a:schemeClr val="tx1"/>
                </a:solidFill>
              </a:rPr>
              <a:t>sfi</a:t>
            </a:r>
            <a:r>
              <a:rPr lang="sv-SE" sz="1100" dirty="0">
                <a:solidFill>
                  <a:schemeClr val="tx1"/>
                </a:solidFill>
              </a:rPr>
              <a:t> med godkänt betyg efter fullföljd kurs. Målvärde: </a:t>
            </a:r>
            <a:r>
              <a:rPr lang="sv-SE" sz="1100" dirty="0" smtClean="0">
                <a:solidFill>
                  <a:schemeClr val="tx1"/>
                </a:solidFill>
              </a:rPr>
              <a:t>90 %* (utfall 2023: 92%) </a:t>
            </a:r>
            <a:endParaRPr lang="sv-SE" sz="1100" dirty="0">
              <a:solidFill>
                <a:schemeClr val="tx1"/>
              </a:solidFill>
            </a:endParaRPr>
          </a:p>
          <a:p>
            <a:endParaRPr lang="sv-SE" sz="1100" dirty="0">
              <a:solidFill>
                <a:schemeClr val="tx1"/>
              </a:solidFill>
            </a:endParaRPr>
          </a:p>
          <a:p>
            <a:r>
              <a:rPr lang="sv-SE" sz="1100" dirty="0">
                <a:solidFill>
                  <a:schemeClr val="tx1"/>
                </a:solidFill>
              </a:rPr>
              <a:t>Andel </a:t>
            </a:r>
            <a:r>
              <a:rPr lang="sv-SE" sz="1100" dirty="0" smtClean="0">
                <a:solidFill>
                  <a:schemeClr val="tx1"/>
                </a:solidFill>
              </a:rPr>
              <a:t>kvinnor och män </a:t>
            </a:r>
            <a:r>
              <a:rPr lang="sv-SE" sz="1100" dirty="0">
                <a:solidFill>
                  <a:schemeClr val="tx1"/>
                </a:solidFill>
              </a:rPr>
              <a:t>inom grundläggande vuxenutbildning med godkänt betyg efter fullföljd kurs. Målvärde: </a:t>
            </a:r>
            <a:r>
              <a:rPr lang="sv-SE" sz="1100" dirty="0" smtClean="0">
                <a:solidFill>
                  <a:schemeClr val="tx1"/>
                </a:solidFill>
              </a:rPr>
              <a:t>82 % (utfall 2023: 81)</a:t>
            </a:r>
          </a:p>
          <a:p>
            <a:endParaRPr lang="sv-SE" sz="1100" dirty="0">
              <a:solidFill>
                <a:schemeClr val="tx1"/>
              </a:solidFill>
            </a:endParaRPr>
          </a:p>
          <a:p>
            <a:r>
              <a:rPr lang="sv-SE" sz="1100" dirty="0" smtClean="0">
                <a:solidFill>
                  <a:schemeClr val="tx1"/>
                </a:solidFill>
              </a:rPr>
              <a:t>Andel kvinnor och män inom gymnasial vuxenutbildning</a:t>
            </a:r>
            <a:r>
              <a:rPr lang="sv-SE" sz="1100" dirty="0">
                <a:solidFill>
                  <a:schemeClr val="tx1"/>
                </a:solidFill>
              </a:rPr>
              <a:t>, högskoleförberedande kurser, med godkänt betyg efter fullföljd </a:t>
            </a:r>
            <a:r>
              <a:rPr lang="sv-SE" sz="1100" dirty="0" smtClean="0">
                <a:solidFill>
                  <a:schemeClr val="tx1"/>
                </a:solidFill>
              </a:rPr>
              <a:t>kurs. Målvärde: 72% (utfall 2023: 69%)</a:t>
            </a:r>
          </a:p>
          <a:p>
            <a:endParaRPr lang="sv-SE" sz="1100" dirty="0">
              <a:solidFill>
                <a:schemeClr val="tx1"/>
              </a:solidFill>
            </a:endParaRPr>
          </a:p>
          <a:p>
            <a:r>
              <a:rPr lang="sv-SE" sz="1100" dirty="0">
                <a:solidFill>
                  <a:schemeClr val="tx1"/>
                </a:solidFill>
              </a:rPr>
              <a:t>Andel kursdeltagare inom gymnasial vuxenutbildning, yrkesutbildning, med godkänt betyg efter fullföljd </a:t>
            </a:r>
            <a:r>
              <a:rPr lang="sv-SE" sz="1100" dirty="0" smtClean="0">
                <a:solidFill>
                  <a:schemeClr val="tx1"/>
                </a:solidFill>
              </a:rPr>
              <a:t>kurs. Målvärde: 90 % (utfall 2023: 89%).</a:t>
            </a:r>
          </a:p>
          <a:p>
            <a:r>
              <a:rPr lang="sv-SE" sz="1100" dirty="0" smtClean="0">
                <a:solidFill>
                  <a:schemeClr val="tx1"/>
                </a:solidFill>
              </a:rPr>
              <a:t/>
            </a:r>
            <a:br>
              <a:rPr lang="sv-SE" sz="1100" dirty="0" smtClean="0">
                <a:solidFill>
                  <a:schemeClr val="tx1"/>
                </a:solidFill>
              </a:rPr>
            </a:br>
            <a:r>
              <a:rPr lang="sv-SE" sz="900" dirty="0" smtClean="0">
                <a:solidFill>
                  <a:schemeClr val="tx1"/>
                </a:solidFill>
              </a:rPr>
              <a:t>* Finns medvetenhet om att målvärdet minskar med anledning av stadens förändrade regelverk avseende tilldelad tid och IG-betyg</a:t>
            </a:r>
            <a:r>
              <a:rPr lang="sv-SE" sz="1100" dirty="0" smtClean="0">
                <a:solidFill>
                  <a:schemeClr val="tx1"/>
                </a:solidFill>
              </a:rPr>
              <a:t>. </a:t>
            </a:r>
            <a:endParaRPr lang="sv-SE" sz="1100" dirty="0">
              <a:solidFill>
                <a:schemeClr val="tx1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4788024" y="3194967"/>
            <a:ext cx="3312368" cy="34624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chemeClr val="tx1"/>
                </a:solidFill>
              </a:rPr>
              <a:t>Brukarundersökning</a:t>
            </a:r>
          </a:p>
          <a:p>
            <a:r>
              <a:rPr lang="sv-SE" sz="1100" dirty="0" smtClean="0">
                <a:solidFill>
                  <a:schemeClr val="tx1"/>
                </a:solidFill>
              </a:rPr>
              <a:t>Kvinnor </a:t>
            </a:r>
            <a:r>
              <a:rPr lang="sv-SE" sz="1100" dirty="0">
                <a:solidFill>
                  <a:schemeClr val="tx1"/>
                </a:solidFill>
              </a:rPr>
              <a:t>och män inom </a:t>
            </a:r>
            <a:r>
              <a:rPr lang="sv-SE" sz="1100" dirty="0" err="1">
                <a:solidFill>
                  <a:schemeClr val="tx1"/>
                </a:solidFill>
              </a:rPr>
              <a:t>komvux</a:t>
            </a:r>
            <a:r>
              <a:rPr lang="sv-SE" sz="1100" dirty="0">
                <a:solidFill>
                  <a:schemeClr val="tx1"/>
                </a:solidFill>
              </a:rPr>
              <a:t>, </a:t>
            </a:r>
            <a:r>
              <a:rPr lang="sv-SE" sz="1100" dirty="0" err="1">
                <a:solidFill>
                  <a:schemeClr val="tx1"/>
                </a:solidFill>
              </a:rPr>
              <a:t>exkl</a:t>
            </a:r>
            <a:r>
              <a:rPr lang="sv-SE" sz="1100" dirty="0">
                <a:solidFill>
                  <a:schemeClr val="tx1"/>
                </a:solidFill>
              </a:rPr>
              <a:t> </a:t>
            </a:r>
            <a:r>
              <a:rPr lang="sv-SE" sz="1100" dirty="0" err="1">
                <a:solidFill>
                  <a:schemeClr val="tx1"/>
                </a:solidFill>
              </a:rPr>
              <a:t>sfi</a:t>
            </a:r>
            <a:r>
              <a:rPr lang="sv-SE" sz="1100" dirty="0">
                <a:solidFill>
                  <a:schemeClr val="tx1"/>
                </a:solidFill>
              </a:rPr>
              <a:t>, som kan rekommendera sin skola till andra. Medelvärde skala </a:t>
            </a:r>
            <a:r>
              <a:rPr lang="sv-SE" sz="1100" dirty="0" smtClean="0">
                <a:solidFill>
                  <a:schemeClr val="tx1"/>
                </a:solidFill>
              </a:rPr>
              <a:t>1-5. Målvärde: 4,4 (utfall 2023: 4,4)</a:t>
            </a:r>
          </a:p>
          <a:p>
            <a:endParaRPr lang="sv-SE" sz="1100" dirty="0">
              <a:solidFill>
                <a:schemeClr val="tx1"/>
              </a:solidFill>
            </a:endParaRPr>
          </a:p>
          <a:p>
            <a:r>
              <a:rPr lang="sv-SE" sz="1100" dirty="0">
                <a:solidFill>
                  <a:schemeClr val="tx1"/>
                </a:solidFill>
              </a:rPr>
              <a:t>Kvinnor och män inom </a:t>
            </a:r>
            <a:r>
              <a:rPr lang="sv-SE" sz="1100" dirty="0" err="1" smtClean="0">
                <a:solidFill>
                  <a:schemeClr val="tx1"/>
                </a:solidFill>
              </a:rPr>
              <a:t>sfi</a:t>
            </a:r>
            <a:r>
              <a:rPr lang="sv-SE" sz="1100" dirty="0" smtClean="0">
                <a:solidFill>
                  <a:schemeClr val="tx1"/>
                </a:solidFill>
              </a:rPr>
              <a:t> </a:t>
            </a:r>
            <a:r>
              <a:rPr lang="sv-SE" sz="1100" dirty="0">
                <a:solidFill>
                  <a:schemeClr val="tx1"/>
                </a:solidFill>
              </a:rPr>
              <a:t>som kan rekommendera sin skola till andra. Medelvärde skala 1-5. Målvärde: </a:t>
            </a:r>
            <a:r>
              <a:rPr lang="sv-SE" sz="1100" dirty="0" smtClean="0">
                <a:solidFill>
                  <a:schemeClr val="tx1"/>
                </a:solidFill>
              </a:rPr>
              <a:t>4,4 (utfall 2023: 4,6)</a:t>
            </a:r>
          </a:p>
          <a:p>
            <a:endParaRPr lang="sv-SE" sz="1100" dirty="0">
              <a:solidFill>
                <a:schemeClr val="tx1"/>
              </a:solidFill>
            </a:endParaRPr>
          </a:p>
          <a:p>
            <a:r>
              <a:rPr lang="sv-SE" sz="1100" dirty="0">
                <a:solidFill>
                  <a:schemeClr val="tx1"/>
                </a:solidFill>
              </a:rPr>
              <a:t>Kvinnor och män inom </a:t>
            </a:r>
            <a:r>
              <a:rPr lang="sv-SE" sz="1100" dirty="0" err="1">
                <a:solidFill>
                  <a:schemeClr val="tx1"/>
                </a:solidFill>
              </a:rPr>
              <a:t>komvux</a:t>
            </a:r>
            <a:r>
              <a:rPr lang="sv-SE" sz="1100" dirty="0">
                <a:solidFill>
                  <a:schemeClr val="tx1"/>
                </a:solidFill>
              </a:rPr>
              <a:t>, exkl. </a:t>
            </a:r>
            <a:r>
              <a:rPr lang="sv-SE" sz="1100" dirty="0" err="1">
                <a:solidFill>
                  <a:schemeClr val="tx1"/>
                </a:solidFill>
              </a:rPr>
              <a:t>sfi</a:t>
            </a:r>
            <a:r>
              <a:rPr lang="sv-SE" sz="1100" dirty="0">
                <a:solidFill>
                  <a:schemeClr val="tx1"/>
                </a:solidFill>
              </a:rPr>
              <a:t>, som instämmer i att de är nöjda med sitt inflytande i undervisningen. Medelvärde skala </a:t>
            </a:r>
            <a:r>
              <a:rPr lang="sv-SE" sz="1100" dirty="0" smtClean="0">
                <a:solidFill>
                  <a:schemeClr val="tx1"/>
                </a:solidFill>
              </a:rPr>
              <a:t>1-5. Målvärde: 4,1 (utfall 2023: 4,1)</a:t>
            </a:r>
          </a:p>
          <a:p>
            <a:endParaRPr lang="sv-SE" sz="1100" dirty="0">
              <a:solidFill>
                <a:schemeClr val="tx1"/>
              </a:solidFill>
            </a:endParaRPr>
          </a:p>
          <a:p>
            <a:r>
              <a:rPr lang="sv-SE" sz="1100" dirty="0">
                <a:solidFill>
                  <a:schemeClr val="tx1"/>
                </a:solidFill>
              </a:rPr>
              <a:t>Kvinnor och män inom </a:t>
            </a:r>
            <a:r>
              <a:rPr lang="sv-SE" sz="1100" dirty="0" err="1">
                <a:solidFill>
                  <a:schemeClr val="tx1"/>
                </a:solidFill>
              </a:rPr>
              <a:t>sfi</a:t>
            </a:r>
            <a:r>
              <a:rPr lang="sv-SE" sz="1100" dirty="0">
                <a:solidFill>
                  <a:schemeClr val="tx1"/>
                </a:solidFill>
              </a:rPr>
              <a:t> som instämmer i att de får vara med och bestämma vad de ska göra på lektionerna. Medelvärde skala </a:t>
            </a:r>
            <a:r>
              <a:rPr lang="sv-SE" sz="1100" dirty="0" smtClean="0">
                <a:solidFill>
                  <a:schemeClr val="tx1"/>
                </a:solidFill>
              </a:rPr>
              <a:t>1-5. Målvärde: 4,1 (</a:t>
            </a:r>
            <a:r>
              <a:rPr lang="sv-SE" sz="1100" dirty="0" err="1" smtClean="0">
                <a:solidFill>
                  <a:schemeClr val="tx1"/>
                </a:solidFill>
              </a:rPr>
              <a:t>uftall</a:t>
            </a:r>
            <a:r>
              <a:rPr lang="sv-SE" sz="1100" dirty="0" smtClean="0">
                <a:solidFill>
                  <a:schemeClr val="tx1"/>
                </a:solidFill>
              </a:rPr>
              <a:t> 2023: 4,2)</a:t>
            </a:r>
            <a:endParaRPr lang="sv-SE" sz="1100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4" name="Rubrik 1"/>
          <p:cNvSpPr txBox="1">
            <a:spLocks/>
          </p:cNvSpPr>
          <p:nvPr/>
        </p:nvSpPr>
        <p:spPr>
          <a:xfrm>
            <a:off x="457200" y="457200"/>
            <a:ext cx="5482800" cy="936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err="1" smtClean="0"/>
              <a:t>Målvärden</a:t>
            </a:r>
            <a:r>
              <a:rPr lang="sv-SE" dirty="0" smtClean="0"/>
              <a:t> för indikatorer 2024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827584" y="4935359"/>
            <a:ext cx="3456384" cy="16619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sz="1400" b="1" dirty="0" smtClean="0">
                <a:solidFill>
                  <a:schemeClr val="tx1"/>
                </a:solidFill>
              </a:rPr>
              <a:t>Genomströmning</a:t>
            </a:r>
          </a:p>
          <a:p>
            <a:r>
              <a:rPr lang="sv-SE" sz="1100" dirty="0" smtClean="0">
                <a:solidFill>
                  <a:schemeClr val="tx1"/>
                </a:solidFill>
              </a:rPr>
              <a:t>Andel </a:t>
            </a:r>
            <a:r>
              <a:rPr lang="sv-SE" sz="1100" dirty="0">
                <a:solidFill>
                  <a:schemeClr val="tx1"/>
                </a:solidFill>
              </a:rPr>
              <a:t>kursdeltagare inom </a:t>
            </a:r>
            <a:r>
              <a:rPr lang="sv-SE" sz="1100" dirty="0" err="1">
                <a:solidFill>
                  <a:schemeClr val="tx1"/>
                </a:solidFill>
              </a:rPr>
              <a:t>sfi</a:t>
            </a:r>
            <a:r>
              <a:rPr lang="sv-SE" sz="1100" dirty="0">
                <a:solidFill>
                  <a:schemeClr val="tx1"/>
                </a:solidFill>
              </a:rPr>
              <a:t> som klarat kursen inom angiven </a:t>
            </a:r>
            <a:r>
              <a:rPr lang="sv-SE" sz="1100" dirty="0" smtClean="0">
                <a:solidFill>
                  <a:schemeClr val="tx1"/>
                </a:solidFill>
              </a:rPr>
              <a:t>tid. Målvärde 50 %.</a:t>
            </a:r>
          </a:p>
          <a:p>
            <a:endParaRPr lang="sv-SE" sz="1100" dirty="0">
              <a:solidFill>
                <a:schemeClr val="tx1"/>
              </a:solidFill>
            </a:endParaRPr>
          </a:p>
          <a:p>
            <a:r>
              <a:rPr lang="sv-SE" sz="1100" dirty="0" smtClean="0">
                <a:solidFill>
                  <a:schemeClr val="tx1"/>
                </a:solidFill>
              </a:rPr>
              <a:t>Andel inom </a:t>
            </a:r>
            <a:r>
              <a:rPr lang="sv-SE" sz="1100" dirty="0" err="1">
                <a:solidFill>
                  <a:schemeClr val="tx1"/>
                </a:solidFill>
              </a:rPr>
              <a:t>sfi</a:t>
            </a:r>
            <a:r>
              <a:rPr lang="sv-SE" sz="1100" dirty="0">
                <a:solidFill>
                  <a:schemeClr val="tx1"/>
                </a:solidFill>
              </a:rPr>
              <a:t> som klarat kursen inom två </a:t>
            </a:r>
            <a:r>
              <a:rPr lang="sv-SE" sz="1100" dirty="0" smtClean="0">
                <a:solidFill>
                  <a:schemeClr val="tx1"/>
                </a:solidFill>
              </a:rPr>
              <a:t>år från första kursstart. Målvärde 50 %</a:t>
            </a:r>
          </a:p>
          <a:p>
            <a:endParaRPr lang="sv-SE" sz="1100" dirty="0" smtClean="0">
              <a:solidFill>
                <a:schemeClr val="tx1"/>
              </a:solidFill>
            </a:endParaRPr>
          </a:p>
          <a:p>
            <a:endParaRPr lang="sv-SE" sz="1100" dirty="0">
              <a:solidFill>
                <a:schemeClr val="tx1"/>
              </a:solidFill>
            </a:endParaRPr>
          </a:p>
          <a:p>
            <a:endParaRPr lang="sv-SE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51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936a4483153a0884f85473cf22138dde911c526"/>
</p:tagLst>
</file>

<file path=ppt/theme/theme1.xml><?xml version="1.0" encoding="utf-8"?>
<a:theme xmlns:a="http://schemas.openxmlformats.org/drawingml/2006/main" name="Sthlm Presentation">
  <a:themeElements>
    <a:clrScheme name="Stockholms stad">
      <a:dk1>
        <a:srgbClr val="000000"/>
      </a:dk1>
      <a:lt1>
        <a:srgbClr val="FFFFFF"/>
      </a:lt1>
      <a:dk2>
        <a:srgbClr val="C40064"/>
      </a:dk2>
      <a:lt2>
        <a:srgbClr val="FEDEED"/>
      </a:lt2>
      <a:accent1>
        <a:srgbClr val="00867F"/>
      </a:accent1>
      <a:accent2>
        <a:srgbClr val="D5F7F4"/>
      </a:accent2>
      <a:accent3>
        <a:srgbClr val="006EBF"/>
      </a:accent3>
      <a:accent4>
        <a:srgbClr val="DCD9D2"/>
      </a:accent4>
      <a:accent5>
        <a:srgbClr val="5D237D"/>
      </a:accent5>
      <a:accent6>
        <a:srgbClr val="F1E6FC"/>
      </a:accent6>
      <a:hlink>
        <a:srgbClr val="006EBF"/>
      </a:hlink>
      <a:folHlink>
        <a:srgbClr val="5D237D"/>
      </a:folHlink>
    </a:clrScheme>
    <a:fontScheme name="Stockholms 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custClrLst>
    <a:custClr name="Stockholms stad Rosa">
      <a:srgbClr val="C40064"/>
    </a:custClr>
    <a:custClr name="Stockholms stad Ljusrosa">
      <a:srgbClr val="FEDEED"/>
    </a:custClr>
    <a:custClr name="Stockholms stad Grön">
      <a:srgbClr val="00867F"/>
    </a:custClr>
    <a:custClr name="Stockholms stad Ljusgrön">
      <a:srgbClr val="D5F7F4"/>
    </a:custClr>
    <a:custClr name="Stockholms stad Orange">
      <a:srgbClr val="DD4A2C"/>
    </a:custClr>
    <a:custClr name="Stockholms stad Ljusorange">
      <a:srgbClr val="FFD7D2"/>
    </a:custClr>
    <a:custClr name="Stockholms stad Blå">
      <a:srgbClr val="006EBF"/>
    </a:custClr>
    <a:custClr name="Stockholms stad Ljusblå">
      <a:srgbClr val="D6EDFC"/>
    </a:custClr>
    <a:custClr name="Stockholms stad Lila">
      <a:srgbClr val="5D237D"/>
    </a:custClr>
    <a:custClr name="Stockholms stad Ljuslila">
      <a:srgbClr val="F1E6FC"/>
    </a:custClr>
    <a:custClr name="Stockholms stad Gul">
      <a:srgbClr val="FCBF0A"/>
    </a:custClr>
    <a:custClr name="Stockholms stad Grå">
      <a:srgbClr val="DCD9D2"/>
    </a:custClr>
  </a:custClrLst>
  <a:extLst>
    <a:ext uri="{05A4C25C-085E-4340-85A3-A5531E510DB2}">
      <thm15:themeFamily xmlns:thm15="http://schemas.microsoft.com/office/thememl/2012/main" name="Sthlm Presentation.potx" id="{0DB55524-07EF-44C1-8747-CF1B5E5AC5B3}" vid="{A10E0A3B-2E4F-4225-A22C-A74EB0A09C1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ockholms 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ockholms 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5302</TotalTime>
  <Words>314</Words>
  <Application>Microsoft Office PowerPoint</Application>
  <PresentationFormat>Bildspel på skärmen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Poppins</vt:lpstr>
      <vt:lpstr>Sthlm Presentation</vt:lpstr>
      <vt:lpstr>PowerPoint-presentation</vt:lpstr>
    </vt:vector>
  </TitlesOfParts>
  <Company>Stockholms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 – radera denna sida när du läst och är klar med din presentation</dc:title>
  <dc:creator>Anna Sundbom</dc:creator>
  <cp:lastModifiedBy>Anna Sundbom</cp:lastModifiedBy>
  <cp:revision>139</cp:revision>
  <cp:lastPrinted>2015-08-21T11:54:31Z</cp:lastPrinted>
  <dcterms:created xsi:type="dcterms:W3CDTF">2019-12-14T09:50:28Z</dcterms:created>
  <dcterms:modified xsi:type="dcterms:W3CDTF">2024-03-08T08:39:06Z</dcterms:modified>
</cp:coreProperties>
</file>