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40" r:id="rId2"/>
    <p:sldId id="312" r:id="rId3"/>
    <p:sldId id="328" r:id="rId4"/>
    <p:sldId id="342" r:id="rId5"/>
    <p:sldId id="316" r:id="rId6"/>
    <p:sldId id="307" r:id="rId7"/>
    <p:sldId id="309" r:id="rId8"/>
    <p:sldId id="341" r:id="rId9"/>
    <p:sldId id="310" r:id="rId10"/>
    <p:sldId id="259" r:id="rId11"/>
    <p:sldId id="258" r:id="rId12"/>
    <p:sldId id="311" r:id="rId13"/>
    <p:sldId id="330" r:id="rId14"/>
    <p:sldId id="338" r:id="rId15"/>
    <p:sldId id="343" r:id="rId16"/>
    <p:sldId id="344" r:id="rId17"/>
    <p:sldId id="345" r:id="rId18"/>
  </p:sldIdLst>
  <p:sldSz cx="9144000" cy="6858000" type="screen4x3"/>
  <p:notesSz cx="7099300" cy="102346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EAB200"/>
    <a:srgbClr val="FF8588"/>
    <a:srgbClr val="FF7C80"/>
    <a:srgbClr val="FF99CC"/>
    <a:srgbClr val="FF0066"/>
    <a:srgbClr val="FF6699"/>
    <a:srgbClr val="E1FFE1"/>
    <a:srgbClr val="F2FFE1"/>
    <a:srgbClr val="FFD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217" autoAdjust="0"/>
  </p:normalViewPr>
  <p:slideViewPr>
    <p:cSldViewPr showGuides="1">
      <p:cViewPr varScale="1">
        <p:scale>
          <a:sx n="107" d="100"/>
          <a:sy n="107" d="100"/>
        </p:scale>
        <p:origin x="1752" y="114"/>
      </p:cViewPr>
      <p:guideLst>
        <p:guide orient="horz" pos="2115"/>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7137" cy="512304"/>
          </a:xfrm>
          <a:prstGeom prst="rect">
            <a:avLst/>
          </a:prstGeom>
        </p:spPr>
        <p:txBody>
          <a:bodyPr vert="horz" lIns="94768" tIns="47384" rIns="94768" bIns="47384" rtlCol="0"/>
          <a:lstStyle>
            <a:lvl1pPr algn="l">
              <a:defRPr sz="1200"/>
            </a:lvl1pPr>
          </a:lstStyle>
          <a:p>
            <a:endParaRPr lang="sv-SE" dirty="0"/>
          </a:p>
        </p:txBody>
      </p:sp>
      <p:sp>
        <p:nvSpPr>
          <p:cNvPr id="3" name="Platshållare för datum 2"/>
          <p:cNvSpPr>
            <a:spLocks noGrp="1"/>
          </p:cNvSpPr>
          <p:nvPr>
            <p:ph type="dt" sz="quarter" idx="1"/>
          </p:nvPr>
        </p:nvSpPr>
        <p:spPr>
          <a:xfrm>
            <a:off x="4020506" y="0"/>
            <a:ext cx="3077137" cy="512304"/>
          </a:xfrm>
          <a:prstGeom prst="rect">
            <a:avLst/>
          </a:prstGeom>
        </p:spPr>
        <p:txBody>
          <a:bodyPr vert="horz" lIns="94768" tIns="47384" rIns="94768" bIns="47384" rtlCol="0"/>
          <a:lstStyle>
            <a:lvl1pPr algn="r">
              <a:defRPr sz="1200"/>
            </a:lvl1pPr>
          </a:lstStyle>
          <a:p>
            <a:fld id="{28494C70-7B8A-4D1B-A45B-5E2B19A70026}" type="datetimeFigureOut">
              <a:rPr lang="sv-SE" smtClean="0"/>
              <a:t>2020-01-13</a:t>
            </a:fld>
            <a:endParaRPr lang="sv-SE" dirty="0"/>
          </a:p>
        </p:txBody>
      </p:sp>
      <p:sp>
        <p:nvSpPr>
          <p:cNvPr id="4" name="Platshållare för sidfot 3"/>
          <p:cNvSpPr>
            <a:spLocks noGrp="1"/>
          </p:cNvSpPr>
          <p:nvPr>
            <p:ph type="ftr" sz="quarter" idx="2"/>
          </p:nvPr>
        </p:nvSpPr>
        <p:spPr>
          <a:xfrm>
            <a:off x="0" y="9720673"/>
            <a:ext cx="3077137" cy="512303"/>
          </a:xfrm>
          <a:prstGeom prst="rect">
            <a:avLst/>
          </a:prstGeom>
        </p:spPr>
        <p:txBody>
          <a:bodyPr vert="horz" lIns="94768" tIns="47384" rIns="94768" bIns="47384" rtlCol="0" anchor="b"/>
          <a:lstStyle>
            <a:lvl1pPr algn="l">
              <a:defRPr sz="1200"/>
            </a:lvl1pPr>
          </a:lstStyle>
          <a:p>
            <a:endParaRPr lang="sv-SE" dirty="0"/>
          </a:p>
        </p:txBody>
      </p:sp>
      <p:sp>
        <p:nvSpPr>
          <p:cNvPr id="5" name="Platshållare för bildnummer 4"/>
          <p:cNvSpPr>
            <a:spLocks noGrp="1"/>
          </p:cNvSpPr>
          <p:nvPr>
            <p:ph type="sldNum" sz="quarter" idx="3"/>
          </p:nvPr>
        </p:nvSpPr>
        <p:spPr>
          <a:xfrm>
            <a:off x="4020506" y="9720673"/>
            <a:ext cx="3077137" cy="512303"/>
          </a:xfrm>
          <a:prstGeom prst="rect">
            <a:avLst/>
          </a:prstGeom>
        </p:spPr>
        <p:txBody>
          <a:bodyPr vert="horz" lIns="94768" tIns="47384" rIns="94768" bIns="47384" rtlCol="0" anchor="b"/>
          <a:lstStyle>
            <a:lvl1pPr algn="r">
              <a:defRPr sz="1200"/>
            </a:lvl1pPr>
          </a:lstStyle>
          <a:p>
            <a:fld id="{99EAF911-CAE3-4946-B03F-29176A728893}" type="slidenum">
              <a:rPr lang="sv-SE" smtClean="0"/>
              <a:t>‹#›</a:t>
            </a:fld>
            <a:endParaRPr lang="sv-SE" dirty="0"/>
          </a:p>
        </p:txBody>
      </p:sp>
    </p:spTree>
    <p:extLst>
      <p:ext uri="{BB962C8B-B14F-4D97-AF65-F5344CB8AC3E}">
        <p14:creationId xmlns:p14="http://schemas.microsoft.com/office/powerpoint/2010/main" val="3527886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7137" cy="512304"/>
          </a:xfrm>
          <a:prstGeom prst="rect">
            <a:avLst/>
          </a:prstGeom>
        </p:spPr>
        <p:txBody>
          <a:bodyPr vert="horz" lIns="94768" tIns="47384" rIns="94768" bIns="47384" rtlCol="0"/>
          <a:lstStyle>
            <a:lvl1pPr algn="l">
              <a:defRPr sz="1200"/>
            </a:lvl1pPr>
          </a:lstStyle>
          <a:p>
            <a:endParaRPr lang="sv-SE" dirty="0"/>
          </a:p>
        </p:txBody>
      </p:sp>
      <p:sp>
        <p:nvSpPr>
          <p:cNvPr id="3" name="Platshållare för datum 2"/>
          <p:cNvSpPr>
            <a:spLocks noGrp="1"/>
          </p:cNvSpPr>
          <p:nvPr>
            <p:ph type="dt" idx="1"/>
          </p:nvPr>
        </p:nvSpPr>
        <p:spPr>
          <a:xfrm>
            <a:off x="4020506" y="0"/>
            <a:ext cx="3077137" cy="512304"/>
          </a:xfrm>
          <a:prstGeom prst="rect">
            <a:avLst/>
          </a:prstGeom>
        </p:spPr>
        <p:txBody>
          <a:bodyPr vert="horz" lIns="94768" tIns="47384" rIns="94768" bIns="47384" rtlCol="0"/>
          <a:lstStyle>
            <a:lvl1pPr algn="r">
              <a:defRPr sz="1200"/>
            </a:lvl1pPr>
          </a:lstStyle>
          <a:p>
            <a:fld id="{38B477FC-EBFF-455D-9111-6F1C13111B75}" type="datetimeFigureOut">
              <a:rPr lang="sv-SE" smtClean="0"/>
              <a:t>2020-01-13</a:t>
            </a:fld>
            <a:endParaRPr lang="sv-SE" dirty="0"/>
          </a:p>
        </p:txBody>
      </p:sp>
      <p:sp>
        <p:nvSpPr>
          <p:cNvPr id="4" name="Platshållare för bildobjekt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8" tIns="47384" rIns="94768" bIns="47384" rtlCol="0" anchor="ctr"/>
          <a:lstStyle/>
          <a:p>
            <a:endParaRPr lang="sv-SE" dirty="0"/>
          </a:p>
        </p:txBody>
      </p:sp>
      <p:sp>
        <p:nvSpPr>
          <p:cNvPr id="5" name="Platshållare för anteckningar 4"/>
          <p:cNvSpPr>
            <a:spLocks noGrp="1"/>
          </p:cNvSpPr>
          <p:nvPr>
            <p:ph type="body" sz="quarter" idx="3"/>
          </p:nvPr>
        </p:nvSpPr>
        <p:spPr>
          <a:xfrm>
            <a:off x="709599" y="4861155"/>
            <a:ext cx="5680103" cy="4605821"/>
          </a:xfrm>
          <a:prstGeom prst="rect">
            <a:avLst/>
          </a:prstGeom>
        </p:spPr>
        <p:txBody>
          <a:bodyPr vert="horz" lIns="94768" tIns="47384" rIns="94768" bIns="47384"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720673"/>
            <a:ext cx="3077137" cy="512303"/>
          </a:xfrm>
          <a:prstGeom prst="rect">
            <a:avLst/>
          </a:prstGeom>
        </p:spPr>
        <p:txBody>
          <a:bodyPr vert="horz" lIns="94768" tIns="47384" rIns="94768" bIns="47384"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4020506" y="9720673"/>
            <a:ext cx="3077137" cy="512303"/>
          </a:xfrm>
          <a:prstGeom prst="rect">
            <a:avLst/>
          </a:prstGeom>
        </p:spPr>
        <p:txBody>
          <a:bodyPr vert="horz" lIns="94768" tIns="47384" rIns="94768" bIns="47384" rtlCol="0" anchor="b"/>
          <a:lstStyle>
            <a:lvl1pPr algn="r">
              <a:defRPr sz="1200"/>
            </a:lvl1pPr>
          </a:lstStyle>
          <a:p>
            <a:fld id="{48390B7D-4916-4026-8B82-C4DA5B921623}" type="slidenum">
              <a:rPr lang="sv-SE" smtClean="0"/>
              <a:t>‹#›</a:t>
            </a:fld>
            <a:endParaRPr lang="sv-SE" dirty="0"/>
          </a:p>
        </p:txBody>
      </p:sp>
    </p:spTree>
    <p:extLst>
      <p:ext uri="{BB962C8B-B14F-4D97-AF65-F5344CB8AC3E}">
        <p14:creationId xmlns:p14="http://schemas.microsoft.com/office/powerpoint/2010/main" val="3470234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8390B7D-4916-4026-8B82-C4DA5B921623}" type="slidenum">
              <a:rPr lang="sv-SE" smtClean="0"/>
              <a:t>1</a:t>
            </a:fld>
            <a:endParaRPr lang="sv-SE" dirty="0"/>
          </a:p>
        </p:txBody>
      </p:sp>
    </p:spTree>
    <p:extLst>
      <p:ext uri="{BB962C8B-B14F-4D97-AF65-F5344CB8AC3E}">
        <p14:creationId xmlns:p14="http://schemas.microsoft.com/office/powerpoint/2010/main" val="2913795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8390B7D-4916-4026-8B82-C4DA5B921623}" type="slidenum">
              <a:rPr lang="sv-SE" smtClean="0"/>
              <a:t>10</a:t>
            </a:fld>
            <a:endParaRPr lang="sv-SE" dirty="0"/>
          </a:p>
        </p:txBody>
      </p:sp>
    </p:spTree>
    <p:extLst>
      <p:ext uri="{BB962C8B-B14F-4D97-AF65-F5344CB8AC3E}">
        <p14:creationId xmlns:p14="http://schemas.microsoft.com/office/powerpoint/2010/main" val="475154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8390B7D-4916-4026-8B82-C4DA5B921623}" type="slidenum">
              <a:rPr lang="sv-SE" smtClean="0"/>
              <a:t>11</a:t>
            </a:fld>
            <a:endParaRPr lang="sv-SE" dirty="0"/>
          </a:p>
        </p:txBody>
      </p:sp>
    </p:spTree>
    <p:extLst>
      <p:ext uri="{BB962C8B-B14F-4D97-AF65-F5344CB8AC3E}">
        <p14:creationId xmlns:p14="http://schemas.microsoft.com/office/powerpoint/2010/main" val="3100152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8390B7D-4916-4026-8B82-C4DA5B921623}" type="slidenum">
              <a:rPr lang="sv-SE" smtClean="0"/>
              <a:t>12</a:t>
            </a:fld>
            <a:endParaRPr lang="sv-SE" dirty="0"/>
          </a:p>
        </p:txBody>
      </p:sp>
    </p:spTree>
    <p:extLst>
      <p:ext uri="{BB962C8B-B14F-4D97-AF65-F5344CB8AC3E}">
        <p14:creationId xmlns:p14="http://schemas.microsoft.com/office/powerpoint/2010/main" val="2654813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fld id="{48390B7D-4916-4026-8B82-C4DA5B921623}" type="slidenum">
              <a:rPr lang="sv-SE" smtClean="0"/>
              <a:t>13</a:t>
            </a:fld>
            <a:endParaRPr lang="sv-SE" dirty="0"/>
          </a:p>
        </p:txBody>
      </p:sp>
    </p:spTree>
    <p:extLst>
      <p:ext uri="{BB962C8B-B14F-4D97-AF65-F5344CB8AC3E}">
        <p14:creationId xmlns:p14="http://schemas.microsoft.com/office/powerpoint/2010/main" val="4090219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fld id="{48390B7D-4916-4026-8B82-C4DA5B921623}" type="slidenum">
              <a:rPr lang="sv-SE" smtClean="0"/>
              <a:t>14</a:t>
            </a:fld>
            <a:endParaRPr lang="sv-SE" dirty="0"/>
          </a:p>
        </p:txBody>
      </p:sp>
    </p:spTree>
    <p:extLst>
      <p:ext uri="{BB962C8B-B14F-4D97-AF65-F5344CB8AC3E}">
        <p14:creationId xmlns:p14="http://schemas.microsoft.com/office/powerpoint/2010/main" val="4116067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8390B7D-4916-4026-8B82-C4DA5B921623}" type="slidenum">
              <a:rPr lang="sv-SE" smtClean="0"/>
              <a:t>2</a:t>
            </a:fld>
            <a:endParaRPr lang="sv-SE" dirty="0"/>
          </a:p>
        </p:txBody>
      </p:sp>
    </p:spTree>
    <p:extLst>
      <p:ext uri="{BB962C8B-B14F-4D97-AF65-F5344CB8AC3E}">
        <p14:creationId xmlns:p14="http://schemas.microsoft.com/office/powerpoint/2010/main" val="3276702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8390B7D-4916-4026-8B82-C4DA5B921623}" type="slidenum">
              <a:rPr lang="sv-SE" smtClean="0"/>
              <a:t>3</a:t>
            </a:fld>
            <a:endParaRPr lang="sv-SE" dirty="0"/>
          </a:p>
        </p:txBody>
      </p:sp>
    </p:spTree>
    <p:extLst>
      <p:ext uri="{BB962C8B-B14F-4D97-AF65-F5344CB8AC3E}">
        <p14:creationId xmlns:p14="http://schemas.microsoft.com/office/powerpoint/2010/main" val="3276702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8390B7D-4916-4026-8B82-C4DA5B921623}" type="slidenum">
              <a:rPr lang="sv-SE" smtClean="0"/>
              <a:t>4</a:t>
            </a:fld>
            <a:endParaRPr lang="sv-SE"/>
          </a:p>
        </p:txBody>
      </p:sp>
    </p:spTree>
    <p:extLst>
      <p:ext uri="{BB962C8B-B14F-4D97-AF65-F5344CB8AC3E}">
        <p14:creationId xmlns:p14="http://schemas.microsoft.com/office/powerpoint/2010/main" val="3943942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latin typeface="Stockholm Type Regular" pitchFamily="50" charset="0"/>
            </a:endParaRPr>
          </a:p>
        </p:txBody>
      </p:sp>
      <p:sp>
        <p:nvSpPr>
          <p:cNvPr id="4" name="Platshållare för bildnummer 3"/>
          <p:cNvSpPr>
            <a:spLocks noGrp="1"/>
          </p:cNvSpPr>
          <p:nvPr>
            <p:ph type="sldNum" sz="quarter" idx="10"/>
          </p:nvPr>
        </p:nvSpPr>
        <p:spPr/>
        <p:txBody>
          <a:bodyPr/>
          <a:lstStyle/>
          <a:p>
            <a:pPr>
              <a:defRPr/>
            </a:pPr>
            <a:fld id="{DBC3C6DB-EE24-445F-8093-6FD079A23EE8}" type="slidenum">
              <a:rPr lang="sv-SE" smtClean="0"/>
              <a:pPr>
                <a:defRPr/>
              </a:pPr>
              <a:t>5</a:t>
            </a:fld>
            <a:endParaRPr lang="sv-SE" dirty="0"/>
          </a:p>
        </p:txBody>
      </p:sp>
    </p:spTree>
    <p:extLst>
      <p:ext uri="{BB962C8B-B14F-4D97-AF65-F5344CB8AC3E}">
        <p14:creationId xmlns:p14="http://schemas.microsoft.com/office/powerpoint/2010/main" val="4152201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fld id="{48390B7D-4916-4026-8B82-C4DA5B921623}" type="slidenum">
              <a:rPr lang="sv-SE" smtClean="0"/>
              <a:t>6</a:t>
            </a:fld>
            <a:endParaRPr lang="sv-SE" dirty="0"/>
          </a:p>
        </p:txBody>
      </p:sp>
    </p:spTree>
    <p:extLst>
      <p:ext uri="{BB962C8B-B14F-4D97-AF65-F5344CB8AC3E}">
        <p14:creationId xmlns:p14="http://schemas.microsoft.com/office/powerpoint/2010/main" val="3732873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8390B7D-4916-4026-8B82-C4DA5B921623}" type="slidenum">
              <a:rPr lang="sv-SE" smtClean="0"/>
              <a:t>7</a:t>
            </a:fld>
            <a:endParaRPr lang="sv-SE" dirty="0"/>
          </a:p>
        </p:txBody>
      </p:sp>
    </p:spTree>
    <p:extLst>
      <p:ext uri="{BB962C8B-B14F-4D97-AF65-F5344CB8AC3E}">
        <p14:creationId xmlns:p14="http://schemas.microsoft.com/office/powerpoint/2010/main" val="425798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Sätt in pilar – hänvisa till bild för att registrera ett svar…</a:t>
            </a:r>
          </a:p>
          <a:p>
            <a:endParaRPr lang="sv-SE" dirty="0"/>
          </a:p>
          <a:p>
            <a:r>
              <a:rPr lang="sv-SE" dirty="0"/>
              <a:t>Beskrivning av urval:</a:t>
            </a:r>
          </a:p>
          <a:p>
            <a:pPr marL="177691" indent="-177691">
              <a:buFont typeface="Arial" panose="020B0604020202020204" pitchFamily="34" charset="0"/>
              <a:buChar char="•"/>
            </a:pPr>
            <a:r>
              <a:rPr lang="sv-SE" dirty="0"/>
              <a:t>Ingen vårdnadshavare har svarat – Svar på antagningsbesked saknas av vårdnadshavare, dvs svar saknas helt.</a:t>
            </a:r>
          </a:p>
          <a:p>
            <a:pPr marL="177691" indent="-177691">
              <a:buFont typeface="Arial" panose="020B0604020202020204" pitchFamily="34" charset="0"/>
              <a:buChar char="•"/>
            </a:pPr>
            <a:r>
              <a:rPr lang="sv-SE" dirty="0"/>
              <a:t>Minst en vårdnadshavare har svarat – Elev kan dock ha två vårdnadshavare men minst en av dessa har svarat, oavsett svar.</a:t>
            </a:r>
          </a:p>
          <a:p>
            <a:pPr marL="177691" indent="-177691">
              <a:buFont typeface="Arial" panose="020B0604020202020204" pitchFamily="34" charset="0"/>
              <a:buChar char="•"/>
            </a:pPr>
            <a:r>
              <a:rPr lang="sv-SE" dirty="0"/>
              <a:t>Minst en vårdnadshavare</a:t>
            </a:r>
            <a:r>
              <a:rPr lang="sv-SE" baseline="0" dirty="0"/>
              <a:t> har svarat nej – En av vårdnadshavarna har tacka nej till plats, det kan även vara båda som tackat nej.</a:t>
            </a:r>
          </a:p>
          <a:p>
            <a:pPr marL="177691" indent="-177691">
              <a:buFont typeface="Arial" panose="020B0604020202020204" pitchFamily="34" charset="0"/>
              <a:buChar char="•"/>
            </a:pPr>
            <a:r>
              <a:rPr lang="sv-SE" baseline="0" dirty="0"/>
              <a:t>Alla vårdnadshavare har svarat ja – Om elev har endast en vårdnadshavare visas denne här, om elev har två vårdnadshavare måste båda svarat ja för att visas i urvalet</a:t>
            </a:r>
          </a:p>
          <a:p>
            <a:pPr marL="177691" indent="-177691" defTabSz="947684">
              <a:buFont typeface="Arial" panose="020B0604020202020204" pitchFamily="34" charset="0"/>
              <a:buChar char="•"/>
              <a:defRPr/>
            </a:pPr>
            <a:r>
              <a:rPr lang="sv-SE" baseline="0" dirty="0"/>
              <a:t>Alla vårdnadshavare har svarat - Om elev har endast en vårdnadshavare visas denne här, om elev har två vårdnadshavare måste båda ha svarat antingen ja eller nej för att visas i urvalet.</a:t>
            </a:r>
          </a:p>
          <a:p>
            <a:endParaRPr lang="sv-SE" dirty="0"/>
          </a:p>
        </p:txBody>
      </p:sp>
      <p:sp>
        <p:nvSpPr>
          <p:cNvPr id="4" name="Platshållare för bildnummer 3"/>
          <p:cNvSpPr>
            <a:spLocks noGrp="1"/>
          </p:cNvSpPr>
          <p:nvPr>
            <p:ph type="sldNum" sz="quarter" idx="10"/>
          </p:nvPr>
        </p:nvSpPr>
        <p:spPr/>
        <p:txBody>
          <a:bodyPr/>
          <a:lstStyle/>
          <a:p>
            <a:fld id="{48390B7D-4916-4026-8B82-C4DA5B921623}" type="slidenum">
              <a:rPr lang="sv-SE" smtClean="0"/>
              <a:t>8</a:t>
            </a:fld>
            <a:endParaRPr lang="sv-SE" dirty="0"/>
          </a:p>
        </p:txBody>
      </p:sp>
    </p:spTree>
    <p:extLst>
      <p:ext uri="{BB962C8B-B14F-4D97-AF65-F5344CB8AC3E}">
        <p14:creationId xmlns:p14="http://schemas.microsoft.com/office/powerpoint/2010/main" val="2098803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8390B7D-4916-4026-8B82-C4DA5B921623}" type="slidenum">
              <a:rPr lang="sv-SE" smtClean="0"/>
              <a:t>9</a:t>
            </a:fld>
            <a:endParaRPr lang="sv-SE" dirty="0"/>
          </a:p>
        </p:txBody>
      </p:sp>
    </p:spTree>
    <p:extLst>
      <p:ext uri="{BB962C8B-B14F-4D97-AF65-F5344CB8AC3E}">
        <p14:creationId xmlns:p14="http://schemas.microsoft.com/office/powerpoint/2010/main" val="3993245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CD681BF3-F86A-42ED-9CDE-39BE1D53F70A}" type="datetime1">
              <a:rPr lang="sv-SE" smtClean="0"/>
              <a:t>2020-01-13</a:t>
            </a:fld>
            <a:endParaRPr lang="sv-SE" dirty="0"/>
          </a:p>
        </p:txBody>
      </p:sp>
      <p:sp>
        <p:nvSpPr>
          <p:cNvPr id="5" name="Platshållare för sidfot 4"/>
          <p:cNvSpPr>
            <a:spLocks noGrp="1"/>
          </p:cNvSpPr>
          <p:nvPr>
            <p:ph type="ftr" sz="quarter" idx="11"/>
          </p:nvPr>
        </p:nvSpPr>
        <p:spPr/>
        <p:txBody>
          <a:bodyPr/>
          <a:lstStyle/>
          <a:p>
            <a:r>
              <a:rPr lang="sv-SE" dirty="0"/>
              <a:t>Antagningstjänsten - Skolval 2016</a:t>
            </a:r>
          </a:p>
        </p:txBody>
      </p:sp>
      <p:sp>
        <p:nvSpPr>
          <p:cNvPr id="6" name="Platshållare för bildnummer 5"/>
          <p:cNvSpPr>
            <a:spLocks noGrp="1"/>
          </p:cNvSpPr>
          <p:nvPr>
            <p:ph type="sldNum" sz="quarter" idx="12"/>
          </p:nvPr>
        </p:nvSpPr>
        <p:spPr/>
        <p:txBody>
          <a:bodyPr/>
          <a:lstStyle/>
          <a:p>
            <a:fld id="{060AA50B-D0A4-4810-AA55-340B6289F183}" type="slidenum">
              <a:rPr lang="sv-SE" smtClean="0"/>
              <a:pPr/>
              <a:t>‹#›</a:t>
            </a:fld>
            <a:endParaRPr lang="sv-S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AD9DA26E-D2CE-40E9-9BDB-634A49F6AF13}" type="datetime1">
              <a:rPr lang="sv-SE" smtClean="0"/>
              <a:t>2020-01-13</a:t>
            </a:fld>
            <a:endParaRPr lang="sv-SE" dirty="0"/>
          </a:p>
        </p:txBody>
      </p:sp>
      <p:sp>
        <p:nvSpPr>
          <p:cNvPr id="5" name="Platshållare för sidfot 4"/>
          <p:cNvSpPr>
            <a:spLocks noGrp="1"/>
          </p:cNvSpPr>
          <p:nvPr>
            <p:ph type="ftr" sz="quarter" idx="11"/>
          </p:nvPr>
        </p:nvSpPr>
        <p:spPr/>
        <p:txBody>
          <a:bodyPr/>
          <a:lstStyle/>
          <a:p>
            <a:r>
              <a:rPr lang="sv-SE" dirty="0"/>
              <a:t>Antagningstjänsten - Skolval 2016</a:t>
            </a:r>
          </a:p>
        </p:txBody>
      </p:sp>
      <p:sp>
        <p:nvSpPr>
          <p:cNvPr id="6" name="Platshållare för bildnummer 5"/>
          <p:cNvSpPr>
            <a:spLocks noGrp="1"/>
          </p:cNvSpPr>
          <p:nvPr>
            <p:ph type="sldNum" sz="quarter" idx="12"/>
          </p:nvPr>
        </p:nvSpPr>
        <p:spPr/>
        <p:txBody>
          <a:bodyPr/>
          <a:lstStyle/>
          <a:p>
            <a:fld id="{060AA50B-D0A4-4810-AA55-340B6289F183}" type="slidenum">
              <a:rPr lang="sv-SE" smtClean="0"/>
              <a:pPr/>
              <a:t>‹#›</a:t>
            </a:fld>
            <a:endParaRPr lang="sv-S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A1BDC39B-221E-47E9-AAAA-77A92D703E32}" type="datetime1">
              <a:rPr lang="sv-SE" smtClean="0"/>
              <a:t>2020-01-13</a:t>
            </a:fld>
            <a:endParaRPr lang="sv-SE" dirty="0"/>
          </a:p>
        </p:txBody>
      </p:sp>
      <p:sp>
        <p:nvSpPr>
          <p:cNvPr id="5" name="Platshållare för sidfot 4"/>
          <p:cNvSpPr>
            <a:spLocks noGrp="1"/>
          </p:cNvSpPr>
          <p:nvPr>
            <p:ph type="ftr" sz="quarter" idx="11"/>
          </p:nvPr>
        </p:nvSpPr>
        <p:spPr/>
        <p:txBody>
          <a:bodyPr/>
          <a:lstStyle/>
          <a:p>
            <a:r>
              <a:rPr lang="sv-SE" dirty="0"/>
              <a:t>Antagningstjänsten - Skolval 2016</a:t>
            </a:r>
          </a:p>
        </p:txBody>
      </p:sp>
      <p:sp>
        <p:nvSpPr>
          <p:cNvPr id="6" name="Platshållare för bildnummer 5"/>
          <p:cNvSpPr>
            <a:spLocks noGrp="1"/>
          </p:cNvSpPr>
          <p:nvPr>
            <p:ph type="sldNum" sz="quarter" idx="12"/>
          </p:nvPr>
        </p:nvSpPr>
        <p:spPr/>
        <p:txBody>
          <a:bodyPr/>
          <a:lstStyle/>
          <a:p>
            <a:fld id="{060AA50B-D0A4-4810-AA55-340B6289F183}" type="slidenum">
              <a:rPr lang="sv-SE" smtClean="0"/>
              <a:pPr/>
              <a:t>‹#›</a:t>
            </a:fld>
            <a:endParaRPr lang="sv-S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458787" y="1440000"/>
            <a:ext cx="5486400" cy="3960000"/>
          </a:xfrm>
          <a:prstGeom prst="rect">
            <a:avLst/>
          </a:prstGeom>
        </p:spPr>
        <p:txBody>
          <a:bodyPr tIns="0"/>
          <a:lstStyle>
            <a:lvl1pPr marL="216000" indent="-216000">
              <a:spcAft>
                <a:spcPts val="480"/>
              </a:spcAft>
              <a:buFont typeface="Arial" pitchFamily="34" charset="0"/>
              <a:buChar char="•"/>
              <a:defRPr/>
            </a:lvl1pPr>
            <a:lvl2pPr indent="-396000">
              <a:defRPr/>
            </a:lvl2pPr>
            <a:lvl3pPr indent="-288000">
              <a:defRPr/>
            </a:lvl3pPr>
            <a:lvl4pPr indent="-288000">
              <a:defRPr/>
            </a:lvl4pPr>
            <a:lvl5pPr indent="-28800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Rubrik 7"/>
          <p:cNvSpPr>
            <a:spLocks noGrp="1"/>
          </p:cNvSpPr>
          <p:nvPr>
            <p:ph type="title"/>
          </p:nvPr>
        </p:nvSpPr>
        <p:spPr/>
        <p:txBody>
          <a:bodyPr/>
          <a:lstStyle/>
          <a:p>
            <a:r>
              <a:rPr lang="sv-SE" dirty="0"/>
              <a:t>Klicka här för att ändra format</a:t>
            </a:r>
          </a:p>
        </p:txBody>
      </p:sp>
      <p:sp>
        <p:nvSpPr>
          <p:cNvPr id="4" name="Platshållare för datum 16"/>
          <p:cNvSpPr>
            <a:spLocks noGrp="1"/>
          </p:cNvSpPr>
          <p:nvPr>
            <p:ph type="dt" sz="half" idx="14"/>
          </p:nvPr>
        </p:nvSpPr>
        <p:spPr/>
        <p:txBody>
          <a:bodyPr/>
          <a:lstStyle>
            <a:lvl1pPr>
              <a:defRPr/>
            </a:lvl1pPr>
          </a:lstStyle>
          <a:p>
            <a:pPr>
              <a:defRPr/>
            </a:pPr>
            <a:fld id="{65FBC061-8F15-4AC1-B2C8-74E76F7035F3}" type="datetime1">
              <a:rPr lang="sv-SE" smtClean="0"/>
              <a:t>2020-01-13</a:t>
            </a:fld>
            <a:endParaRPr lang="sv-SE" dirty="0"/>
          </a:p>
        </p:txBody>
      </p:sp>
      <p:sp>
        <p:nvSpPr>
          <p:cNvPr id="5" name="Platshållare för bildnummer 17"/>
          <p:cNvSpPr>
            <a:spLocks noGrp="1"/>
          </p:cNvSpPr>
          <p:nvPr>
            <p:ph type="sldNum" sz="quarter" idx="15"/>
          </p:nvPr>
        </p:nvSpPr>
        <p:spPr/>
        <p:txBody>
          <a:bodyPr/>
          <a:lstStyle>
            <a:lvl1pPr>
              <a:defRPr/>
            </a:lvl1pPr>
          </a:lstStyle>
          <a:p>
            <a:pPr>
              <a:defRPr/>
            </a:pPr>
            <a:r>
              <a:rPr lang="sv-SE" dirty="0"/>
              <a:t>Sida </a:t>
            </a:r>
            <a:fld id="{CD3BE71F-7759-48D6-8F4F-3275E97C8B8A}" type="slidenum">
              <a:rPr lang="sv-SE"/>
              <a:pPr>
                <a:defRPr/>
              </a:pPr>
              <a:t>‹#›</a:t>
            </a:fld>
            <a:endParaRPr lang="sv-SE" dirty="0"/>
          </a:p>
        </p:txBody>
      </p:sp>
    </p:spTree>
    <p:extLst>
      <p:ext uri="{BB962C8B-B14F-4D97-AF65-F5344CB8AC3E}">
        <p14:creationId xmlns:p14="http://schemas.microsoft.com/office/powerpoint/2010/main" val="1890440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a:xfrm>
            <a:off x="457200" y="6472961"/>
            <a:ext cx="2133600" cy="365125"/>
          </a:xfrm>
        </p:spPr>
        <p:txBody>
          <a:bodyPr anchor="b"/>
          <a:lstStyle>
            <a:lvl1pPr>
              <a:defRPr sz="1000"/>
            </a:lvl1pPr>
          </a:lstStyle>
          <a:p>
            <a:fld id="{1CCA17DE-8DCE-4D5A-9EDB-92E5DDDED4F5}" type="datetime1">
              <a:rPr lang="sv-SE" smtClean="0"/>
              <a:t>2020-01-13</a:t>
            </a:fld>
            <a:endParaRPr lang="sv-SE" dirty="0"/>
          </a:p>
        </p:txBody>
      </p:sp>
      <p:sp>
        <p:nvSpPr>
          <p:cNvPr id="5" name="Platshållare för sidfot 4"/>
          <p:cNvSpPr>
            <a:spLocks noGrp="1"/>
          </p:cNvSpPr>
          <p:nvPr>
            <p:ph type="ftr" sz="quarter" idx="11"/>
          </p:nvPr>
        </p:nvSpPr>
        <p:spPr>
          <a:xfrm>
            <a:off x="3124200" y="6472961"/>
            <a:ext cx="2895600" cy="365125"/>
          </a:xfrm>
        </p:spPr>
        <p:txBody>
          <a:bodyPr anchor="b"/>
          <a:lstStyle>
            <a:lvl1pPr>
              <a:defRPr sz="1000"/>
            </a:lvl1pPr>
          </a:lstStyle>
          <a:p>
            <a:r>
              <a:rPr lang="sv-SE" dirty="0"/>
              <a:t>Antagningstjänsten - Skolval 2016</a:t>
            </a:r>
          </a:p>
        </p:txBody>
      </p:sp>
      <p:sp>
        <p:nvSpPr>
          <p:cNvPr id="6" name="Platshållare för bildnummer 5"/>
          <p:cNvSpPr>
            <a:spLocks noGrp="1"/>
          </p:cNvSpPr>
          <p:nvPr>
            <p:ph type="sldNum" sz="quarter" idx="12"/>
          </p:nvPr>
        </p:nvSpPr>
        <p:spPr>
          <a:xfrm>
            <a:off x="6553200" y="6472961"/>
            <a:ext cx="2133600" cy="365125"/>
          </a:xfrm>
        </p:spPr>
        <p:txBody>
          <a:bodyPr anchor="b"/>
          <a:lstStyle>
            <a:lvl1pPr>
              <a:defRPr sz="1000"/>
            </a:lvl1pPr>
          </a:lstStyle>
          <a:p>
            <a:fld id="{060AA50B-D0A4-4810-AA55-340B6289F183}" type="slidenum">
              <a:rPr lang="sv-SE" smtClean="0"/>
              <a:pPr/>
              <a:t>‹#›</a:t>
            </a:fld>
            <a:endParaRPr lang="sv-S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a:xfrm>
            <a:off x="457200" y="6482478"/>
            <a:ext cx="2133600" cy="365125"/>
          </a:xfrm>
        </p:spPr>
        <p:txBody>
          <a:bodyPr/>
          <a:lstStyle/>
          <a:p>
            <a:fld id="{195E318D-C7BF-4A0D-B300-5C1BF4E4C3C8}" type="datetime1">
              <a:rPr lang="sv-SE" smtClean="0"/>
              <a:t>2020-01-13</a:t>
            </a:fld>
            <a:endParaRPr lang="sv-SE" dirty="0"/>
          </a:p>
        </p:txBody>
      </p:sp>
      <p:sp>
        <p:nvSpPr>
          <p:cNvPr id="5" name="Platshållare för sidfot 4"/>
          <p:cNvSpPr>
            <a:spLocks noGrp="1"/>
          </p:cNvSpPr>
          <p:nvPr>
            <p:ph type="ftr" sz="quarter" idx="11"/>
          </p:nvPr>
        </p:nvSpPr>
        <p:spPr>
          <a:xfrm>
            <a:off x="3124200" y="6482478"/>
            <a:ext cx="2895600" cy="365125"/>
          </a:xfrm>
        </p:spPr>
        <p:txBody>
          <a:bodyPr/>
          <a:lstStyle/>
          <a:p>
            <a:r>
              <a:rPr lang="sv-SE" dirty="0"/>
              <a:t>Antagningstjänsten - Skolval 2016</a:t>
            </a:r>
          </a:p>
        </p:txBody>
      </p:sp>
      <p:sp>
        <p:nvSpPr>
          <p:cNvPr id="6" name="Platshållare för bildnummer 5"/>
          <p:cNvSpPr>
            <a:spLocks noGrp="1"/>
          </p:cNvSpPr>
          <p:nvPr>
            <p:ph type="sldNum" sz="quarter" idx="12"/>
          </p:nvPr>
        </p:nvSpPr>
        <p:spPr>
          <a:xfrm>
            <a:off x="6553200" y="6482478"/>
            <a:ext cx="2133600" cy="365125"/>
          </a:xfrm>
        </p:spPr>
        <p:txBody>
          <a:bodyPr/>
          <a:lstStyle/>
          <a:p>
            <a:fld id="{060AA50B-D0A4-4810-AA55-340B6289F183}" type="slidenum">
              <a:rPr lang="sv-SE" smtClean="0"/>
              <a:pPr/>
              <a:t>‹#›</a:t>
            </a:fld>
            <a:endParaRPr lang="sv-S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C06AA586-77FF-4084-8EFA-7CCEA61C29F6}" type="datetime1">
              <a:rPr lang="sv-SE" smtClean="0"/>
              <a:t>2020-01-13</a:t>
            </a:fld>
            <a:endParaRPr lang="sv-SE" dirty="0"/>
          </a:p>
        </p:txBody>
      </p:sp>
      <p:sp>
        <p:nvSpPr>
          <p:cNvPr id="6" name="Platshållare för sidfot 5"/>
          <p:cNvSpPr>
            <a:spLocks noGrp="1"/>
          </p:cNvSpPr>
          <p:nvPr>
            <p:ph type="ftr" sz="quarter" idx="11"/>
          </p:nvPr>
        </p:nvSpPr>
        <p:spPr/>
        <p:txBody>
          <a:bodyPr/>
          <a:lstStyle/>
          <a:p>
            <a:r>
              <a:rPr lang="sv-SE" dirty="0"/>
              <a:t>Antagningstjänsten - Skolval 2016</a:t>
            </a:r>
          </a:p>
        </p:txBody>
      </p:sp>
      <p:sp>
        <p:nvSpPr>
          <p:cNvPr id="7" name="Platshållare för bildnummer 6"/>
          <p:cNvSpPr>
            <a:spLocks noGrp="1"/>
          </p:cNvSpPr>
          <p:nvPr>
            <p:ph type="sldNum" sz="quarter" idx="12"/>
          </p:nvPr>
        </p:nvSpPr>
        <p:spPr/>
        <p:txBody>
          <a:bodyPr/>
          <a:lstStyle/>
          <a:p>
            <a:fld id="{060AA50B-D0A4-4810-AA55-340B6289F183}" type="slidenum">
              <a:rPr lang="sv-SE" smtClean="0"/>
              <a:pPr/>
              <a:t>‹#›</a:t>
            </a:fld>
            <a:endParaRPr lang="sv-S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1AC492F1-894B-4703-950D-86F9558C447C}" type="datetime1">
              <a:rPr lang="sv-SE" smtClean="0"/>
              <a:t>2020-01-13</a:t>
            </a:fld>
            <a:endParaRPr lang="sv-SE" dirty="0"/>
          </a:p>
        </p:txBody>
      </p:sp>
      <p:sp>
        <p:nvSpPr>
          <p:cNvPr id="8" name="Platshållare för sidfot 7"/>
          <p:cNvSpPr>
            <a:spLocks noGrp="1"/>
          </p:cNvSpPr>
          <p:nvPr>
            <p:ph type="ftr" sz="quarter" idx="11"/>
          </p:nvPr>
        </p:nvSpPr>
        <p:spPr/>
        <p:txBody>
          <a:bodyPr/>
          <a:lstStyle/>
          <a:p>
            <a:r>
              <a:rPr lang="sv-SE" dirty="0"/>
              <a:t>Antagningstjänsten - Skolval 2016</a:t>
            </a:r>
          </a:p>
        </p:txBody>
      </p:sp>
      <p:sp>
        <p:nvSpPr>
          <p:cNvPr id="9" name="Platshållare för bildnummer 8"/>
          <p:cNvSpPr>
            <a:spLocks noGrp="1"/>
          </p:cNvSpPr>
          <p:nvPr>
            <p:ph type="sldNum" sz="quarter" idx="12"/>
          </p:nvPr>
        </p:nvSpPr>
        <p:spPr/>
        <p:txBody>
          <a:bodyPr/>
          <a:lstStyle/>
          <a:p>
            <a:fld id="{060AA50B-D0A4-4810-AA55-340B6289F183}" type="slidenum">
              <a:rPr lang="sv-SE" smtClean="0"/>
              <a:pPr/>
              <a:t>‹#›</a:t>
            </a:fld>
            <a:endParaRPr lang="sv-S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a:xfrm>
            <a:off x="457200" y="6482478"/>
            <a:ext cx="2133600" cy="365125"/>
          </a:xfrm>
        </p:spPr>
        <p:txBody>
          <a:bodyPr anchor="b"/>
          <a:lstStyle>
            <a:lvl1pPr>
              <a:defRPr sz="1000">
                <a:latin typeface="Arial" panose="020B0604020202020204" pitchFamily="34" charset="0"/>
                <a:cs typeface="Arial" panose="020B0604020202020204" pitchFamily="34" charset="0"/>
              </a:defRPr>
            </a:lvl1pPr>
          </a:lstStyle>
          <a:p>
            <a:fld id="{C6FA7C44-93C6-4286-AC4E-381F81DE9FC0}" type="datetime1">
              <a:rPr lang="sv-SE" smtClean="0"/>
              <a:t>2020-01-13</a:t>
            </a:fld>
            <a:endParaRPr lang="sv-SE" dirty="0"/>
          </a:p>
        </p:txBody>
      </p:sp>
      <p:sp>
        <p:nvSpPr>
          <p:cNvPr id="4" name="Platshållare för sidfot 3"/>
          <p:cNvSpPr>
            <a:spLocks noGrp="1"/>
          </p:cNvSpPr>
          <p:nvPr>
            <p:ph type="ftr" sz="quarter" idx="11"/>
          </p:nvPr>
        </p:nvSpPr>
        <p:spPr>
          <a:xfrm>
            <a:off x="3124200" y="6482478"/>
            <a:ext cx="2895600" cy="365125"/>
          </a:xfrm>
        </p:spPr>
        <p:txBody>
          <a:bodyPr anchor="b"/>
          <a:lstStyle>
            <a:lvl1pPr>
              <a:defRPr sz="1000">
                <a:latin typeface="Arial" panose="020B0604020202020204" pitchFamily="34" charset="0"/>
                <a:cs typeface="Arial" panose="020B0604020202020204" pitchFamily="34" charset="0"/>
              </a:defRPr>
            </a:lvl1pPr>
          </a:lstStyle>
          <a:p>
            <a:r>
              <a:rPr lang="sv-SE" dirty="0"/>
              <a:t>Antagningstjänsten - Skolval 2016</a:t>
            </a:r>
          </a:p>
        </p:txBody>
      </p:sp>
      <p:sp>
        <p:nvSpPr>
          <p:cNvPr id="5" name="Platshållare för bildnummer 4"/>
          <p:cNvSpPr>
            <a:spLocks noGrp="1"/>
          </p:cNvSpPr>
          <p:nvPr>
            <p:ph type="sldNum" sz="quarter" idx="12"/>
          </p:nvPr>
        </p:nvSpPr>
        <p:spPr>
          <a:xfrm>
            <a:off x="6553200" y="6482478"/>
            <a:ext cx="2133600" cy="365125"/>
          </a:xfrm>
        </p:spPr>
        <p:txBody>
          <a:bodyPr anchor="b"/>
          <a:lstStyle>
            <a:lvl1pPr>
              <a:defRPr sz="1000">
                <a:latin typeface="Arial" panose="020B0604020202020204" pitchFamily="34" charset="0"/>
                <a:cs typeface="Arial" panose="020B0604020202020204" pitchFamily="34" charset="0"/>
              </a:defRPr>
            </a:lvl1pPr>
          </a:lstStyle>
          <a:p>
            <a:fld id="{060AA50B-D0A4-4810-AA55-340B6289F183}" type="slidenum">
              <a:rPr lang="sv-SE" smtClean="0"/>
              <a:pPr/>
              <a:t>‹#›</a:t>
            </a:fld>
            <a:endParaRPr lang="sv-S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9B1774C-85C4-483B-9364-BA6607042B19}" type="datetime1">
              <a:rPr lang="sv-SE" smtClean="0"/>
              <a:t>2020-01-13</a:t>
            </a:fld>
            <a:endParaRPr lang="sv-SE" dirty="0"/>
          </a:p>
        </p:txBody>
      </p:sp>
      <p:sp>
        <p:nvSpPr>
          <p:cNvPr id="3" name="Platshållare för sidfot 2"/>
          <p:cNvSpPr>
            <a:spLocks noGrp="1"/>
          </p:cNvSpPr>
          <p:nvPr>
            <p:ph type="ftr" sz="quarter" idx="11"/>
          </p:nvPr>
        </p:nvSpPr>
        <p:spPr/>
        <p:txBody>
          <a:bodyPr/>
          <a:lstStyle/>
          <a:p>
            <a:r>
              <a:rPr lang="sv-SE" dirty="0"/>
              <a:t>Antagningstjänsten - Skolval 2016</a:t>
            </a:r>
          </a:p>
        </p:txBody>
      </p:sp>
      <p:sp>
        <p:nvSpPr>
          <p:cNvPr id="4" name="Platshållare för bildnummer 3"/>
          <p:cNvSpPr>
            <a:spLocks noGrp="1"/>
          </p:cNvSpPr>
          <p:nvPr>
            <p:ph type="sldNum" sz="quarter" idx="12"/>
          </p:nvPr>
        </p:nvSpPr>
        <p:spPr/>
        <p:txBody>
          <a:bodyPr/>
          <a:lstStyle/>
          <a:p>
            <a:fld id="{060AA50B-D0A4-4810-AA55-340B6289F183}" type="slidenum">
              <a:rPr lang="sv-SE" smtClean="0"/>
              <a:pPr/>
              <a:t>‹#›</a:t>
            </a:fld>
            <a:endParaRPr lang="sv-S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A8349781-369E-4F3E-A894-94317489CD81}" type="datetime1">
              <a:rPr lang="sv-SE" smtClean="0"/>
              <a:t>2020-01-13</a:t>
            </a:fld>
            <a:endParaRPr lang="sv-SE" dirty="0"/>
          </a:p>
        </p:txBody>
      </p:sp>
      <p:sp>
        <p:nvSpPr>
          <p:cNvPr id="6" name="Platshållare för sidfot 5"/>
          <p:cNvSpPr>
            <a:spLocks noGrp="1"/>
          </p:cNvSpPr>
          <p:nvPr>
            <p:ph type="ftr" sz="quarter" idx="11"/>
          </p:nvPr>
        </p:nvSpPr>
        <p:spPr/>
        <p:txBody>
          <a:bodyPr/>
          <a:lstStyle/>
          <a:p>
            <a:r>
              <a:rPr lang="sv-SE" dirty="0"/>
              <a:t>Antagningstjänsten - Skolval 2016</a:t>
            </a:r>
          </a:p>
        </p:txBody>
      </p:sp>
      <p:sp>
        <p:nvSpPr>
          <p:cNvPr id="7" name="Platshållare för bildnummer 6"/>
          <p:cNvSpPr>
            <a:spLocks noGrp="1"/>
          </p:cNvSpPr>
          <p:nvPr>
            <p:ph type="sldNum" sz="quarter" idx="12"/>
          </p:nvPr>
        </p:nvSpPr>
        <p:spPr/>
        <p:txBody>
          <a:bodyPr/>
          <a:lstStyle/>
          <a:p>
            <a:fld id="{060AA50B-D0A4-4810-AA55-340B6289F183}" type="slidenum">
              <a:rPr lang="sv-SE" smtClean="0"/>
              <a:pPr/>
              <a:t>‹#›</a:t>
            </a:fld>
            <a:endParaRPr lang="sv-S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1F5E9C0D-2A31-42F2-8F47-D1BB2F39E64A}" type="datetime1">
              <a:rPr lang="sv-SE" smtClean="0"/>
              <a:t>2020-01-13</a:t>
            </a:fld>
            <a:endParaRPr lang="sv-SE" dirty="0"/>
          </a:p>
        </p:txBody>
      </p:sp>
      <p:sp>
        <p:nvSpPr>
          <p:cNvPr id="6" name="Platshållare för sidfot 5"/>
          <p:cNvSpPr>
            <a:spLocks noGrp="1"/>
          </p:cNvSpPr>
          <p:nvPr>
            <p:ph type="ftr" sz="quarter" idx="11"/>
          </p:nvPr>
        </p:nvSpPr>
        <p:spPr/>
        <p:txBody>
          <a:bodyPr/>
          <a:lstStyle/>
          <a:p>
            <a:r>
              <a:rPr lang="sv-SE" dirty="0"/>
              <a:t>Antagningstjänsten - Skolval 2016</a:t>
            </a:r>
          </a:p>
        </p:txBody>
      </p:sp>
      <p:sp>
        <p:nvSpPr>
          <p:cNvPr id="7" name="Platshållare för bildnummer 6"/>
          <p:cNvSpPr>
            <a:spLocks noGrp="1"/>
          </p:cNvSpPr>
          <p:nvPr>
            <p:ph type="sldNum" sz="quarter" idx="12"/>
          </p:nvPr>
        </p:nvSpPr>
        <p:spPr/>
        <p:txBody>
          <a:bodyPr/>
          <a:lstStyle/>
          <a:p>
            <a:fld id="{060AA50B-D0A4-4810-AA55-340B6289F183}" type="slidenum">
              <a:rPr lang="sv-SE" smtClean="0"/>
              <a:pPr/>
              <a:t>‹#›</a:t>
            </a:fld>
            <a:endParaRPr lang="sv-S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466712"/>
            <a:ext cx="2133600" cy="365125"/>
          </a:xfrm>
          <a:prstGeom prst="rect">
            <a:avLst/>
          </a:prstGeom>
        </p:spPr>
        <p:txBody>
          <a:bodyPr vert="horz" lIns="91440" tIns="45720" rIns="91440" bIns="45720" rtlCol="0" anchor="b"/>
          <a:lstStyle>
            <a:lvl1pPr algn="l">
              <a:defRPr sz="1000">
                <a:solidFill>
                  <a:schemeClr val="tx1">
                    <a:tint val="75000"/>
                  </a:schemeClr>
                </a:solidFill>
              </a:defRPr>
            </a:lvl1pPr>
          </a:lstStyle>
          <a:p>
            <a:fld id="{7F3B8FD6-1206-47DC-923B-90ED29279E2E}" type="datetime1">
              <a:rPr lang="sv-SE" smtClean="0"/>
              <a:t>2020-01-13</a:t>
            </a:fld>
            <a:endParaRPr lang="sv-SE" dirty="0"/>
          </a:p>
        </p:txBody>
      </p:sp>
      <p:sp>
        <p:nvSpPr>
          <p:cNvPr id="5" name="Platshållare för sidfot 4"/>
          <p:cNvSpPr>
            <a:spLocks noGrp="1"/>
          </p:cNvSpPr>
          <p:nvPr>
            <p:ph type="ftr" sz="quarter" idx="3"/>
          </p:nvPr>
        </p:nvSpPr>
        <p:spPr>
          <a:xfrm>
            <a:off x="3124200" y="6466712"/>
            <a:ext cx="2895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sv-SE" dirty="0"/>
              <a:t>Antagningstjänsten - Skolval 2016</a:t>
            </a:r>
          </a:p>
        </p:txBody>
      </p:sp>
      <p:sp>
        <p:nvSpPr>
          <p:cNvPr id="6" name="Platshållare för bildnummer 5"/>
          <p:cNvSpPr>
            <a:spLocks noGrp="1"/>
          </p:cNvSpPr>
          <p:nvPr>
            <p:ph type="sldNum" sz="quarter" idx="4"/>
          </p:nvPr>
        </p:nvSpPr>
        <p:spPr>
          <a:xfrm>
            <a:off x="6553200" y="6466712"/>
            <a:ext cx="2133600" cy="365125"/>
          </a:xfrm>
          <a:prstGeom prst="rect">
            <a:avLst/>
          </a:prstGeom>
        </p:spPr>
        <p:txBody>
          <a:bodyPr vert="horz" lIns="91440" tIns="45720" rIns="91440" bIns="45720" rtlCol="0" anchor="b"/>
          <a:lstStyle>
            <a:lvl1pPr algn="r">
              <a:defRPr sz="1000">
                <a:solidFill>
                  <a:schemeClr val="tx1">
                    <a:tint val="75000"/>
                  </a:schemeClr>
                </a:solidFill>
              </a:defRPr>
            </a:lvl1pPr>
          </a:lstStyle>
          <a:p>
            <a:fld id="{060AA50B-D0A4-4810-AA55-340B6289F183}" type="slidenum">
              <a:rPr lang="sv-SE" smtClean="0"/>
              <a:pPr/>
              <a:t>‹#›</a:t>
            </a:fld>
            <a:endParaRPr lang="sv-S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4.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microsoft.com/office/2007/relationships/hdphoto" Target="../media/hdphoto1.wdp"/><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foretag.stockholm.se/-/Fristaende-sajt/Enskilt-driven-forskoleverksamhet-skolbarnsomsorg-och-fristaende-skola/Grundskola/Sokaskola-cop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3"/>
          <a:stretch>
            <a:fillRect/>
          </a:stretch>
        </p:blipFill>
        <p:spPr>
          <a:xfrm>
            <a:off x="-9854" y="3861049"/>
            <a:ext cx="9212852" cy="2996952"/>
          </a:xfrm>
          <a:prstGeom prst="rect">
            <a:avLst/>
          </a:prstGeom>
        </p:spPr>
      </p:pic>
      <p:sp>
        <p:nvSpPr>
          <p:cNvPr id="2" name="Rubrik 1"/>
          <p:cNvSpPr>
            <a:spLocks noGrp="1"/>
          </p:cNvSpPr>
          <p:nvPr>
            <p:ph type="ctrTitle"/>
          </p:nvPr>
        </p:nvSpPr>
        <p:spPr>
          <a:xfrm>
            <a:off x="179694" y="2270802"/>
            <a:ext cx="7920880" cy="1154559"/>
          </a:xfrm>
        </p:spPr>
        <p:txBody>
          <a:bodyPr>
            <a:noAutofit/>
          </a:bodyPr>
          <a:lstStyle/>
          <a:p>
            <a:pPr algn="l"/>
            <a:r>
              <a:rPr lang="sv-SE" sz="3200" b="1" dirty="0">
                <a:latin typeface="Stockholm Type Bold" pitchFamily="50" charset="0"/>
                <a:cs typeface="Calibri" panose="020F0502020204030204" pitchFamily="34" charset="0"/>
              </a:rPr>
              <a:t>Stockholms stads Antagningstjänst </a:t>
            </a:r>
            <a:br>
              <a:rPr lang="sv-SE" sz="3200" b="1" dirty="0">
                <a:latin typeface="Stockholm Type Bold" pitchFamily="50" charset="0"/>
                <a:cs typeface="Calibri" panose="020F0502020204030204" pitchFamily="34" charset="0"/>
              </a:rPr>
            </a:br>
            <a:r>
              <a:rPr lang="sv-SE" sz="3200" b="1" dirty="0">
                <a:latin typeface="Stockholm Type Bold" pitchFamily="50" charset="0"/>
                <a:cs typeface="Calibri" panose="020F0502020204030204" pitchFamily="34" charset="0"/>
              </a:rPr>
              <a:t>– Söka skola 2020</a:t>
            </a:r>
          </a:p>
        </p:txBody>
      </p:sp>
      <p:pic>
        <p:nvPicPr>
          <p:cNvPr id="8" name="Bildobjekt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6731" y="252605"/>
            <a:ext cx="1339740" cy="456007"/>
          </a:xfrm>
          <a:prstGeom prst="rect">
            <a:avLst/>
          </a:prstGeom>
        </p:spPr>
      </p:pic>
      <p:sp>
        <p:nvSpPr>
          <p:cNvPr id="3" name="textruta 2"/>
          <p:cNvSpPr txBox="1"/>
          <p:nvPr/>
        </p:nvSpPr>
        <p:spPr>
          <a:xfrm>
            <a:off x="179512" y="3933056"/>
            <a:ext cx="7092979" cy="338554"/>
          </a:xfrm>
          <a:prstGeom prst="rect">
            <a:avLst/>
          </a:prstGeom>
          <a:noFill/>
        </p:spPr>
        <p:txBody>
          <a:bodyPr wrap="square" rtlCol="0">
            <a:spAutoFit/>
          </a:bodyPr>
          <a:lstStyle/>
          <a:p>
            <a:r>
              <a:rPr lang="sv-SE" sz="1600" dirty="0">
                <a:latin typeface="Stockholm Type Regular" pitchFamily="50" charset="0"/>
                <a:ea typeface="+mj-ea"/>
                <a:cs typeface="Calibri" panose="020F0502020204030204" pitchFamily="34" charset="0"/>
              </a:rPr>
              <a:t>Användarhandledning till anslutna fristående skolor</a:t>
            </a:r>
          </a:p>
        </p:txBody>
      </p:sp>
      <p:sp>
        <p:nvSpPr>
          <p:cNvPr id="4" name="Platshållare för bildnummer 3"/>
          <p:cNvSpPr>
            <a:spLocks noGrp="1"/>
          </p:cNvSpPr>
          <p:nvPr>
            <p:ph type="sldNum" sz="quarter" idx="12"/>
          </p:nvPr>
        </p:nvSpPr>
        <p:spPr/>
        <p:txBody>
          <a:bodyPr/>
          <a:lstStyle/>
          <a:p>
            <a:fld id="{060AA50B-D0A4-4810-AA55-340B6289F183}" type="slidenum">
              <a:rPr lang="sv-SE" smtClean="0"/>
              <a:pPr/>
              <a:t>1</a:t>
            </a:fld>
            <a:endParaRPr lang="sv-SE" dirty="0"/>
          </a:p>
        </p:txBody>
      </p:sp>
      <p:sp>
        <p:nvSpPr>
          <p:cNvPr id="5" name="textruta 4"/>
          <p:cNvSpPr txBox="1"/>
          <p:nvPr/>
        </p:nvSpPr>
        <p:spPr>
          <a:xfrm>
            <a:off x="284923" y="6466712"/>
            <a:ext cx="3168352" cy="246221"/>
          </a:xfrm>
          <a:prstGeom prst="rect">
            <a:avLst/>
          </a:prstGeom>
          <a:noFill/>
        </p:spPr>
        <p:txBody>
          <a:bodyPr wrap="square" rtlCol="0">
            <a:spAutoFit/>
          </a:bodyPr>
          <a:lstStyle/>
          <a:p>
            <a:fld id="{684A26B4-0BEA-4520-9F70-7B965BB7EC77}" type="datetime1">
              <a:rPr lang="sv-SE" sz="1000" smtClean="0">
                <a:latin typeface="Stockholm Type Regular" pitchFamily="50" charset="0"/>
                <a:cs typeface="Calibri" panose="020F0502020204030204" pitchFamily="34" charset="0"/>
              </a:rPr>
              <a:pPr/>
              <a:t>2020-01-13</a:t>
            </a:fld>
            <a:endParaRPr lang="sv-SE" sz="1000" dirty="0">
              <a:latin typeface="Stockholm Type Regular" pitchFamily="50" charset="0"/>
              <a:cs typeface="Calibri" panose="020F0502020204030204" pitchFamily="34" charset="0"/>
            </a:endParaRPr>
          </a:p>
        </p:txBody>
      </p:sp>
    </p:spTree>
    <p:extLst>
      <p:ext uri="{BB962C8B-B14F-4D97-AF65-F5344CB8AC3E}">
        <p14:creationId xmlns:p14="http://schemas.microsoft.com/office/powerpoint/2010/main" val="1302245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66583\AppData\Local\Temp\SNAGHTML2067c7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320" y="1384454"/>
            <a:ext cx="8736137" cy="4553808"/>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p:cNvSpPr txBox="1"/>
          <p:nvPr/>
        </p:nvSpPr>
        <p:spPr>
          <a:xfrm>
            <a:off x="2483768" y="244708"/>
            <a:ext cx="3096343" cy="553998"/>
          </a:xfrm>
          <a:prstGeom prst="rect">
            <a:avLst/>
          </a:prstGeom>
          <a:ln w="254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sv-SE"/>
            </a:defPPr>
            <a:lvl1pPr algn="ctr">
              <a:defRPr sz="1200">
                <a:latin typeface="Calibri" panose="020F0502020204030204" pitchFamily="34" charset="0"/>
                <a:cs typeface="Calibri" panose="020F0502020204030204" pitchFamily="34" charset="0"/>
              </a:defRPr>
            </a:lvl1pPr>
          </a:lstStyle>
          <a:p>
            <a:r>
              <a:rPr lang="sv-SE" sz="1000" b="1" dirty="0">
                <a:latin typeface="Stockholm Type Regular" pitchFamily="50" charset="0"/>
              </a:rPr>
              <a:t>Elever</a:t>
            </a:r>
            <a:r>
              <a:rPr lang="sv-SE" sz="1000" dirty="0">
                <a:latin typeface="Stockholm Type Regular" pitchFamily="50" charset="0"/>
              </a:rPr>
              <a:t> - Se alla blivande sexåringar i Stockholm</a:t>
            </a:r>
            <a:br>
              <a:rPr lang="sv-SE" sz="1000" dirty="0">
                <a:latin typeface="Stockholm Type Regular" pitchFamily="50" charset="0"/>
              </a:rPr>
            </a:br>
            <a:r>
              <a:rPr lang="sv-SE" sz="1000" dirty="0">
                <a:latin typeface="Stockholm Type Regular" pitchFamily="50" charset="0"/>
              </a:rPr>
              <a:t>samt de som idag finns klassplacerade i stadens Barn- och elevregistret (BER).</a:t>
            </a:r>
          </a:p>
        </p:txBody>
      </p:sp>
      <p:cxnSp>
        <p:nvCxnSpPr>
          <p:cNvPr id="4" name="Rak pil 3"/>
          <p:cNvCxnSpPr/>
          <p:nvPr/>
        </p:nvCxnSpPr>
        <p:spPr>
          <a:xfrm flipH="1">
            <a:off x="4283967" y="773409"/>
            <a:ext cx="1" cy="783383"/>
          </a:xfrm>
          <a:prstGeom prst="straightConnector1">
            <a:avLst/>
          </a:prstGeom>
          <a:ln w="254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11" name="Grupp 10"/>
          <p:cNvGrpSpPr/>
          <p:nvPr/>
        </p:nvGrpSpPr>
        <p:grpSpPr>
          <a:xfrm>
            <a:off x="7025915" y="776288"/>
            <a:ext cx="1650541" cy="713468"/>
            <a:chOff x="7430198" y="476537"/>
            <a:chExt cx="1650541" cy="713468"/>
          </a:xfrm>
        </p:grpSpPr>
        <p:sp>
          <p:nvSpPr>
            <p:cNvPr id="12" name="textruta 11"/>
            <p:cNvSpPr txBox="1"/>
            <p:nvPr/>
          </p:nvSpPr>
          <p:spPr>
            <a:xfrm>
              <a:off x="7430198" y="476537"/>
              <a:ext cx="1650541" cy="246221"/>
            </a:xfrm>
            <a:prstGeom prst="rect">
              <a:avLst/>
            </a:prstGeom>
            <a:ln w="254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sv-SE"/>
              </a:defPPr>
              <a:lvl1pPr algn="ctr">
                <a:defRPr sz="1200">
                  <a:latin typeface="Calibri" panose="020F0502020204030204" pitchFamily="34" charset="0"/>
                  <a:cs typeface="Calibri" panose="020F0502020204030204" pitchFamily="34" charset="0"/>
                </a:defRPr>
              </a:lvl1pPr>
            </a:lstStyle>
            <a:p>
              <a:r>
                <a:rPr lang="sv-SE" sz="1000" dirty="0">
                  <a:latin typeface="Stockholm Type Regular" pitchFamily="50" charset="0"/>
                </a:rPr>
                <a:t>Påverkar inte denna flik!</a:t>
              </a:r>
            </a:p>
          </p:txBody>
        </p:sp>
        <p:cxnSp>
          <p:nvCxnSpPr>
            <p:cNvPr id="13" name="Rak pil 12"/>
            <p:cNvCxnSpPr/>
            <p:nvPr/>
          </p:nvCxnSpPr>
          <p:spPr>
            <a:xfrm>
              <a:off x="8172400" y="766586"/>
              <a:ext cx="0" cy="423419"/>
            </a:xfrm>
            <a:prstGeom prst="straightConnector1">
              <a:avLst/>
            </a:prstGeom>
            <a:ln w="254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19" name="textruta 18"/>
          <p:cNvSpPr txBox="1"/>
          <p:nvPr/>
        </p:nvSpPr>
        <p:spPr>
          <a:xfrm>
            <a:off x="4631389" y="4221088"/>
            <a:ext cx="1781690" cy="553998"/>
          </a:xfrm>
          <a:prstGeom prst="rect">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sv-SE"/>
            </a:defPPr>
            <a:lvl1pPr algn="ctr">
              <a:defRPr sz="1200">
                <a:latin typeface="Calibri" panose="020F0502020204030204" pitchFamily="34" charset="0"/>
                <a:cs typeface="Calibri" panose="020F0502020204030204" pitchFamily="34" charset="0"/>
              </a:defRPr>
            </a:lvl1pPr>
          </a:lstStyle>
          <a:p>
            <a:r>
              <a:rPr lang="sv-SE" sz="1000" dirty="0">
                <a:latin typeface="Stockholm Type Regular" pitchFamily="50" charset="0"/>
              </a:rPr>
              <a:t>Välj vilket urval du vill ska presenteras. När du valt avslutar du med ”Visa val”</a:t>
            </a:r>
          </a:p>
        </p:txBody>
      </p:sp>
      <p:cxnSp>
        <p:nvCxnSpPr>
          <p:cNvPr id="21" name="Rak pil 20"/>
          <p:cNvCxnSpPr/>
          <p:nvPr/>
        </p:nvCxnSpPr>
        <p:spPr>
          <a:xfrm flipV="1">
            <a:off x="6413079" y="3068960"/>
            <a:ext cx="1438106" cy="118479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2" name="Bildobjekt 21"/>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064699" y="788261"/>
            <a:ext cx="1371397" cy="979569"/>
          </a:xfrm>
          <a:prstGeom prst="rect">
            <a:avLst/>
          </a:prstGeom>
        </p:spPr>
      </p:pic>
      <p:sp>
        <p:nvSpPr>
          <p:cNvPr id="2" name="Platshållare för bildnummer 1"/>
          <p:cNvSpPr>
            <a:spLocks noGrp="1"/>
          </p:cNvSpPr>
          <p:nvPr>
            <p:ph type="sldNum" sz="quarter" idx="12"/>
          </p:nvPr>
        </p:nvSpPr>
        <p:spPr/>
        <p:txBody>
          <a:bodyPr/>
          <a:lstStyle/>
          <a:p>
            <a:fld id="{060AA50B-D0A4-4810-AA55-340B6289F183}" type="slidenum">
              <a:rPr lang="sv-SE" smtClean="0"/>
              <a:pPr/>
              <a:t>10</a:t>
            </a:fld>
            <a:endParaRPr lang="sv-SE" dirty="0"/>
          </a:p>
        </p:txBody>
      </p:sp>
      <p:sp>
        <p:nvSpPr>
          <p:cNvPr id="6" name="textruta 5"/>
          <p:cNvSpPr txBox="1"/>
          <p:nvPr/>
        </p:nvSpPr>
        <p:spPr>
          <a:xfrm>
            <a:off x="4631387" y="4936051"/>
            <a:ext cx="1781691" cy="707886"/>
          </a:xfrm>
          <a:prstGeom prst="rect">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sv-SE"/>
            </a:defPPr>
            <a:lvl1pPr algn="ctr">
              <a:defRPr sz="1000">
                <a:latin typeface="Stockholm Type Regular" pitchFamily="50" charset="0"/>
                <a:cs typeface="Calibri" panose="020F0502020204030204" pitchFamily="34" charset="0"/>
              </a:defRPr>
            </a:lvl1pPr>
          </a:lstStyle>
          <a:p>
            <a:r>
              <a:rPr lang="sv-SE" dirty="0"/>
              <a:t>Om du vill veta om elev sökt skola är det bäst att söka på personnummer och avsluta med ”Visa val”</a:t>
            </a:r>
          </a:p>
        </p:txBody>
      </p:sp>
      <p:cxnSp>
        <p:nvCxnSpPr>
          <p:cNvPr id="9" name="Rak pilkoppling 8"/>
          <p:cNvCxnSpPr/>
          <p:nvPr/>
        </p:nvCxnSpPr>
        <p:spPr>
          <a:xfrm>
            <a:off x="6413078" y="5229200"/>
            <a:ext cx="967234" cy="14401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0246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a:stretch>
            <a:fillRect/>
          </a:stretch>
        </p:blipFill>
        <p:spPr>
          <a:xfrm>
            <a:off x="454137" y="1805760"/>
            <a:ext cx="8811790" cy="3703114"/>
          </a:xfrm>
          <a:prstGeom prst="rect">
            <a:avLst/>
          </a:prstGeom>
        </p:spPr>
      </p:pic>
      <p:sp>
        <p:nvSpPr>
          <p:cNvPr id="10" name="textruta 9"/>
          <p:cNvSpPr txBox="1"/>
          <p:nvPr/>
        </p:nvSpPr>
        <p:spPr>
          <a:xfrm>
            <a:off x="3635896" y="548680"/>
            <a:ext cx="3096343" cy="400110"/>
          </a:xfrm>
          <a:prstGeom prst="rect">
            <a:avLst/>
          </a:prstGeom>
          <a:ln w="254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sv-SE"/>
            </a:defPPr>
            <a:lvl1pPr algn="ctr">
              <a:defRPr sz="1200">
                <a:latin typeface="Calibri" panose="020F0502020204030204" pitchFamily="34" charset="0"/>
                <a:cs typeface="Calibri" panose="020F0502020204030204" pitchFamily="34" charset="0"/>
              </a:defRPr>
            </a:lvl1pPr>
          </a:lstStyle>
          <a:p>
            <a:r>
              <a:rPr lang="sv-SE" sz="1000" b="1" dirty="0">
                <a:latin typeface="Stockholm Type Regular" pitchFamily="50" charset="0"/>
              </a:rPr>
              <a:t>Skolor</a:t>
            </a:r>
            <a:r>
              <a:rPr lang="sv-SE" sz="1000" dirty="0">
                <a:latin typeface="Stockholm Type Regular" pitchFamily="50" charset="0"/>
              </a:rPr>
              <a:t> - Se antal sökande till skolan/årskurs.  </a:t>
            </a:r>
            <a:br>
              <a:rPr lang="sv-SE" sz="1000" dirty="0">
                <a:latin typeface="Stockholm Type Regular" pitchFamily="50" charset="0"/>
              </a:rPr>
            </a:br>
            <a:r>
              <a:rPr lang="sv-SE" sz="1000" dirty="0">
                <a:latin typeface="Stockholm Type Regular" pitchFamily="50" charset="0"/>
              </a:rPr>
              <a:t>Se kontaktuppgifter till andra anslutna skolor. </a:t>
            </a:r>
          </a:p>
        </p:txBody>
      </p:sp>
      <p:cxnSp>
        <p:nvCxnSpPr>
          <p:cNvPr id="11" name="Rak pil 10"/>
          <p:cNvCxnSpPr/>
          <p:nvPr/>
        </p:nvCxnSpPr>
        <p:spPr>
          <a:xfrm flipH="1">
            <a:off x="4860032" y="981291"/>
            <a:ext cx="3684" cy="490556"/>
          </a:xfrm>
          <a:prstGeom prst="straightConnector1">
            <a:avLst/>
          </a:prstGeom>
          <a:ln w="254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3" name="textruta 12"/>
          <p:cNvSpPr txBox="1"/>
          <p:nvPr/>
        </p:nvSpPr>
        <p:spPr>
          <a:xfrm>
            <a:off x="6444208" y="2206019"/>
            <a:ext cx="2376264" cy="3631763"/>
          </a:xfrm>
          <a:prstGeom prst="rect">
            <a:avLst/>
          </a:prstGeom>
          <a:solidFill>
            <a:schemeClr val="bg1"/>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p>
            <a:pPr algn="ctr"/>
            <a:r>
              <a:rPr lang="sv-SE" sz="1000" dirty="0">
                <a:latin typeface="Stockholm Type Regular" pitchFamily="50" charset="0"/>
                <a:cs typeface="Calibri" panose="020F0502020204030204" pitchFamily="34" charset="0"/>
              </a:rPr>
              <a:t>Expandera för att se uppgifter för anslutna skolors kontaktpersoner. </a:t>
            </a:r>
          </a:p>
          <a:p>
            <a:pPr algn="ctr"/>
            <a:endParaRPr lang="sv-SE" sz="1000" dirty="0">
              <a:latin typeface="Stockholm Type Regular" pitchFamily="50" charset="0"/>
              <a:cs typeface="Calibri" panose="020F0502020204030204" pitchFamily="34" charset="0"/>
            </a:endParaRPr>
          </a:p>
          <a:p>
            <a:pPr algn="ctr"/>
            <a:r>
              <a:rPr lang="sv-SE" sz="1000" dirty="0">
                <a:latin typeface="Stockholm Type Regular" pitchFamily="50" charset="0"/>
                <a:cs typeface="Calibri" panose="020F0502020204030204" pitchFamily="34" charset="0"/>
              </a:rPr>
              <a:t>För att ändra din skolas kontaktpersoner: </a:t>
            </a:r>
            <a:br>
              <a:rPr lang="sv-SE" sz="1000" dirty="0">
                <a:latin typeface="Stockholm Type Regular" pitchFamily="50" charset="0"/>
                <a:cs typeface="Calibri" panose="020F0502020204030204" pitchFamily="34" charset="0"/>
              </a:rPr>
            </a:br>
            <a:r>
              <a:rPr lang="sv-SE" sz="1000" dirty="0">
                <a:latin typeface="Stockholm Type Regular" pitchFamily="50" charset="0"/>
                <a:cs typeface="Calibri" panose="020F0502020204030204" pitchFamily="34" charset="0"/>
              </a:rPr>
              <a:t>Välj ”Kontaktuppgifter” under flik ”Sökande” eller ”Skolpliktsbevakning”. Meddela även ändringen till skolval@edu.stockholm.se</a:t>
            </a:r>
            <a:br>
              <a:rPr lang="sv-SE" sz="1000" dirty="0">
                <a:latin typeface="Stockholm Type Regular" pitchFamily="50" charset="0"/>
                <a:cs typeface="Calibri" panose="020F0502020204030204" pitchFamily="34" charset="0"/>
              </a:rPr>
            </a:br>
            <a:endParaRPr lang="sv-SE" sz="1000" dirty="0">
              <a:latin typeface="Stockholm Type Regular" pitchFamily="50" charset="0"/>
              <a:cs typeface="Calibri" panose="020F0502020204030204" pitchFamily="34" charset="0"/>
            </a:endParaRPr>
          </a:p>
          <a:p>
            <a:pPr algn="ctr"/>
            <a:r>
              <a:rPr lang="sv-SE" sz="1000" dirty="0">
                <a:latin typeface="Stockholm Type Regular" pitchFamily="50" charset="0"/>
                <a:cs typeface="Calibri" panose="020F0502020204030204" pitchFamily="34" charset="0"/>
              </a:rPr>
              <a:t>Systemet tillåter endast två personer ni kan dock vara flera stycken på skolan som har behörighet till systemet.</a:t>
            </a:r>
          </a:p>
          <a:p>
            <a:pPr algn="ctr"/>
            <a:endParaRPr lang="sv-SE" sz="1000" dirty="0">
              <a:latin typeface="Stockholm Type Regular" pitchFamily="50" charset="0"/>
              <a:cs typeface="Calibri" panose="020F0502020204030204" pitchFamily="34" charset="0"/>
            </a:endParaRPr>
          </a:p>
          <a:p>
            <a:pPr algn="ctr"/>
            <a:r>
              <a:rPr lang="sv-SE" sz="1000" dirty="0">
                <a:latin typeface="Stockholm Type Regular" pitchFamily="50" charset="0"/>
                <a:cs typeface="Calibri" panose="020F0502020204030204" pitchFamily="34" charset="0"/>
              </a:rPr>
              <a:t>Observera att även ej anslutna skolor presenteras under fliken då vårdnadshavaren kan ha angett i sin ansökan att denne även sökt ej ansluta skolor (”Alt A och B”). Ej anslutna skolors kontaktpersoner finns inte angivet här.</a:t>
            </a:r>
          </a:p>
        </p:txBody>
      </p:sp>
      <p:cxnSp>
        <p:nvCxnSpPr>
          <p:cNvPr id="15" name="Rak pil 14"/>
          <p:cNvCxnSpPr>
            <a:cxnSpLocks/>
          </p:cNvCxnSpPr>
          <p:nvPr/>
        </p:nvCxnSpPr>
        <p:spPr>
          <a:xfrm flipH="1">
            <a:off x="1571837" y="2996952"/>
            <a:ext cx="4872371" cy="36004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 name="Bildobjekt 7"/>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661690" y="1171027"/>
            <a:ext cx="1371397" cy="979569"/>
          </a:xfrm>
          <a:prstGeom prst="rect">
            <a:avLst/>
          </a:prstGeom>
        </p:spPr>
      </p:pic>
      <p:sp>
        <p:nvSpPr>
          <p:cNvPr id="14" name="textruta 13"/>
          <p:cNvSpPr txBox="1"/>
          <p:nvPr/>
        </p:nvSpPr>
        <p:spPr>
          <a:xfrm>
            <a:off x="6953555" y="656321"/>
            <a:ext cx="1800200" cy="400110"/>
          </a:xfrm>
          <a:prstGeom prst="rect">
            <a:avLst/>
          </a:prstGeom>
          <a:ln w="254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sv-SE"/>
            </a:defPPr>
            <a:lvl1pPr algn="ctr">
              <a:defRPr sz="1000">
                <a:latin typeface="Stockholm Type Regular" pitchFamily="50" charset="0"/>
                <a:cs typeface="Calibri" panose="020F0502020204030204" pitchFamily="34" charset="0"/>
              </a:defRPr>
            </a:lvl1pPr>
          </a:lstStyle>
          <a:p>
            <a:r>
              <a:rPr lang="sv-SE" dirty="0"/>
              <a:t>Byt årskurs för att se respektive årskurs.</a:t>
            </a:r>
          </a:p>
        </p:txBody>
      </p:sp>
      <p:cxnSp>
        <p:nvCxnSpPr>
          <p:cNvPr id="16" name="Rak pil 15"/>
          <p:cNvCxnSpPr/>
          <p:nvPr/>
        </p:nvCxnSpPr>
        <p:spPr>
          <a:xfrm>
            <a:off x="8316416" y="1060165"/>
            <a:ext cx="0" cy="555859"/>
          </a:xfrm>
          <a:prstGeom prst="straightConnector1">
            <a:avLst/>
          </a:prstGeom>
          <a:ln w="254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 name="textruta 1"/>
          <p:cNvSpPr txBox="1"/>
          <p:nvPr/>
        </p:nvSpPr>
        <p:spPr>
          <a:xfrm>
            <a:off x="2777978" y="2188391"/>
            <a:ext cx="3384376" cy="246221"/>
          </a:xfrm>
          <a:prstGeom prst="rect">
            <a:avLst/>
          </a:prstGeom>
          <a:solidFill>
            <a:schemeClr val="bg1"/>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sv-SE"/>
            </a:defPPr>
            <a:lvl1pPr algn="ctr">
              <a:defRPr sz="1000">
                <a:latin typeface="Stockholm Type Regular" pitchFamily="50" charset="0"/>
                <a:cs typeface="Calibri" panose="020F0502020204030204" pitchFamily="34" charset="0"/>
              </a:defRPr>
            </a:lvl1pPr>
          </a:lstStyle>
          <a:p>
            <a:r>
              <a:rPr lang="sv-SE" dirty="0"/>
              <a:t>Visar totala antalet sökanden i den valda årskursen.</a:t>
            </a:r>
          </a:p>
        </p:txBody>
      </p:sp>
      <p:cxnSp>
        <p:nvCxnSpPr>
          <p:cNvPr id="4" name="Rak pil 3"/>
          <p:cNvCxnSpPr>
            <a:stCxn id="2" idx="1"/>
          </p:cNvCxnSpPr>
          <p:nvPr/>
        </p:nvCxnSpPr>
        <p:spPr>
          <a:xfrm flipH="1">
            <a:off x="1763688" y="2311502"/>
            <a:ext cx="1014290" cy="2773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Platshållare för bildnummer 2"/>
          <p:cNvSpPr>
            <a:spLocks noGrp="1"/>
          </p:cNvSpPr>
          <p:nvPr>
            <p:ph type="sldNum" sz="quarter" idx="12"/>
          </p:nvPr>
        </p:nvSpPr>
        <p:spPr/>
        <p:txBody>
          <a:bodyPr/>
          <a:lstStyle/>
          <a:p>
            <a:fld id="{060AA50B-D0A4-4810-AA55-340B6289F183}" type="slidenum">
              <a:rPr lang="sv-SE" smtClean="0"/>
              <a:pPr/>
              <a:t>11</a:t>
            </a:fld>
            <a:endParaRPr lang="sv-SE" dirty="0"/>
          </a:p>
        </p:txBody>
      </p:sp>
      <p:sp>
        <p:nvSpPr>
          <p:cNvPr id="17" name="5-udd 22"/>
          <p:cNvSpPr/>
          <p:nvPr/>
        </p:nvSpPr>
        <p:spPr>
          <a:xfrm>
            <a:off x="-2248545" y="4293096"/>
            <a:ext cx="594757" cy="436909"/>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latin typeface="Stockholm Type Regular" pitchFamily="50" charset="0"/>
            </a:endParaRPr>
          </a:p>
        </p:txBody>
      </p:sp>
    </p:spTree>
    <p:extLst>
      <p:ext uri="{BB962C8B-B14F-4D97-AF65-F5344CB8AC3E}">
        <p14:creationId xmlns:p14="http://schemas.microsoft.com/office/powerpoint/2010/main" val="85502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stretch>
            <a:fillRect/>
          </a:stretch>
        </p:blipFill>
        <p:spPr>
          <a:xfrm>
            <a:off x="4987310" y="1429227"/>
            <a:ext cx="3787238" cy="3339655"/>
          </a:xfrm>
          <a:prstGeom prst="rect">
            <a:avLst/>
          </a:prstGeom>
          <a:solidFill>
            <a:schemeClr val="bg1"/>
          </a:solidFill>
          <a:ln w="12700">
            <a:solidFill>
              <a:schemeClr val="tx1"/>
            </a:solidFill>
            <a:tailEnd type="arrow"/>
          </a:ln>
        </p:spPr>
      </p:pic>
      <p:sp>
        <p:nvSpPr>
          <p:cNvPr id="3" name="Rubrik 2"/>
          <p:cNvSpPr>
            <a:spLocks noGrp="1"/>
          </p:cNvSpPr>
          <p:nvPr>
            <p:ph type="title"/>
          </p:nvPr>
        </p:nvSpPr>
        <p:spPr/>
        <p:txBody>
          <a:bodyPr anchor="t"/>
          <a:lstStyle/>
          <a:p>
            <a:pPr algn="l"/>
            <a:r>
              <a:rPr lang="sv-SE" sz="2800" b="1" spc="60" dirty="0">
                <a:solidFill>
                  <a:srgbClr val="000000"/>
                </a:solidFill>
                <a:latin typeface="Stockholm Type Bold" pitchFamily="50" charset="0"/>
              </a:rPr>
              <a:t>Ansökningsdetaljer</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3" y="988326"/>
            <a:ext cx="476250"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ruta 14"/>
          <p:cNvSpPr txBox="1"/>
          <p:nvPr/>
        </p:nvSpPr>
        <p:spPr>
          <a:xfrm>
            <a:off x="245297" y="844782"/>
            <a:ext cx="4464496" cy="6370975"/>
          </a:xfrm>
          <a:prstGeom prst="rect">
            <a:avLst/>
          </a:prstGeom>
          <a:noFill/>
        </p:spPr>
        <p:txBody>
          <a:bodyPr wrap="square" rtlCol="0">
            <a:spAutoFit/>
          </a:bodyPr>
          <a:lstStyle/>
          <a:p>
            <a:r>
              <a:rPr lang="sv-SE" sz="1200" dirty="0">
                <a:latin typeface="Stockholm Type Regular" pitchFamily="50" charset="0"/>
                <a:cs typeface="Calibri" panose="020F0502020204030204" pitchFamily="34" charset="0"/>
              </a:rPr>
              <a:t>Följande kan presenteras på respektive </a:t>
            </a:r>
            <a:r>
              <a:rPr lang="sv-SE" sz="1200" u="sng" dirty="0">
                <a:latin typeface="Stockholm Type Regular" pitchFamily="50" charset="0"/>
                <a:cs typeface="Calibri" panose="020F0502020204030204" pitchFamily="34" charset="0"/>
              </a:rPr>
              <a:t>elevs</a:t>
            </a:r>
            <a:r>
              <a:rPr lang="sv-SE" sz="1200" dirty="0">
                <a:latin typeface="Stockholm Type Regular" pitchFamily="50" charset="0"/>
                <a:cs typeface="Calibri" panose="020F0502020204030204" pitchFamily="34" charset="0"/>
              </a:rPr>
              <a:t> </a:t>
            </a:r>
            <a:r>
              <a:rPr lang="sv-SE" sz="1200" u="sng" dirty="0">
                <a:latin typeface="Stockholm Type Regular" pitchFamily="50" charset="0"/>
                <a:cs typeface="Calibri" panose="020F0502020204030204" pitchFamily="34" charset="0"/>
              </a:rPr>
              <a:t>ansökan</a:t>
            </a:r>
            <a:r>
              <a:rPr lang="sv-SE" sz="1200" dirty="0">
                <a:latin typeface="Stockholm Type Regular" pitchFamily="50" charset="0"/>
                <a:cs typeface="Calibri" panose="020F0502020204030204" pitchFamily="34" charset="0"/>
              </a:rPr>
              <a:t> (beroende av vårdnadshavarens angivna information):</a:t>
            </a:r>
            <a:br>
              <a:rPr lang="sv-SE" sz="1200" dirty="0">
                <a:latin typeface="Stockholm Type Regular" pitchFamily="50" charset="0"/>
                <a:cs typeface="Calibri" panose="020F0502020204030204" pitchFamily="34" charset="0"/>
              </a:rPr>
            </a:br>
            <a:endParaRPr lang="sv-SE" sz="1200" dirty="0">
              <a:latin typeface="Stockholm Type Regular" pitchFamily="50" charset="0"/>
              <a:cs typeface="Calibri" panose="020F0502020204030204" pitchFamily="34" charset="0"/>
            </a:endParaRPr>
          </a:p>
          <a:p>
            <a:pPr marL="342900" indent="-342900">
              <a:buFontTx/>
              <a:buChar char="-"/>
            </a:pPr>
            <a:r>
              <a:rPr lang="sv-SE" sz="1200" dirty="0">
                <a:latin typeface="Stockholm Type Regular" pitchFamily="50" charset="0"/>
                <a:cs typeface="Calibri" panose="020F0502020204030204" pitchFamily="34" charset="0"/>
              </a:rPr>
              <a:t>Flaggning finns för </a:t>
            </a:r>
            <a:r>
              <a:rPr lang="sv-SE" sz="1200" b="1" dirty="0">
                <a:latin typeface="Stockholm Type Regular" pitchFamily="50" charset="0"/>
                <a:cs typeface="Calibri" panose="020F0502020204030204" pitchFamily="34" charset="0"/>
              </a:rPr>
              <a:t>Kommun</a:t>
            </a:r>
            <a:r>
              <a:rPr lang="sv-SE" sz="1200" dirty="0">
                <a:latin typeface="Stockholm Type Regular" pitchFamily="50" charset="0"/>
                <a:cs typeface="Calibri" panose="020F0502020204030204" pitchFamily="34" charset="0"/>
              </a:rPr>
              <a:t> (elev bor utanför kommunen), </a:t>
            </a:r>
            <a:r>
              <a:rPr lang="sv-SE" sz="1200" b="1" dirty="0">
                <a:latin typeface="Stockholm Type Regular" pitchFamily="50" charset="0"/>
                <a:cs typeface="Calibri" panose="020F0502020204030204" pitchFamily="34" charset="0"/>
              </a:rPr>
              <a:t>Ålder</a:t>
            </a:r>
            <a:r>
              <a:rPr lang="sv-SE" sz="1200" dirty="0">
                <a:latin typeface="Stockholm Type Regular" pitchFamily="50" charset="0"/>
                <a:cs typeface="Calibri" panose="020F0502020204030204" pitchFamily="34" charset="0"/>
              </a:rPr>
              <a:t> (eleven söker aktuell årskurs före eller efter den ”vanliga” åldersgruppen) samt </a:t>
            </a:r>
            <a:r>
              <a:rPr lang="sv-SE" sz="1200" b="1" dirty="0">
                <a:latin typeface="Stockholm Type Regular" pitchFamily="50" charset="0"/>
                <a:cs typeface="Calibri" panose="020F0502020204030204" pitchFamily="34" charset="0"/>
              </a:rPr>
              <a:t>Flyttat</a:t>
            </a:r>
            <a:r>
              <a:rPr lang="sv-SE" sz="1200" dirty="0">
                <a:latin typeface="Stockholm Type Regular" pitchFamily="50" charset="0"/>
                <a:cs typeface="Calibri" panose="020F0502020204030204" pitchFamily="34" charset="0"/>
              </a:rPr>
              <a:t> (visas om elev flyttat efter den 15 februari). </a:t>
            </a:r>
          </a:p>
          <a:p>
            <a:pPr marL="342900" indent="-342900">
              <a:buFontTx/>
              <a:buChar char="-"/>
            </a:pPr>
            <a:r>
              <a:rPr lang="sv-SE" sz="1200" dirty="0">
                <a:latin typeface="Stockholm Type Regular" pitchFamily="50" charset="0"/>
                <a:cs typeface="Calibri" panose="020F0502020204030204" pitchFamily="34" charset="0"/>
              </a:rPr>
              <a:t>Vårdnadshavarens </a:t>
            </a:r>
            <a:r>
              <a:rPr lang="sv-SE" sz="1200" i="1" dirty="0">
                <a:latin typeface="Stockholm Type Regular" pitchFamily="50" charset="0"/>
                <a:cs typeface="Calibri" panose="020F0502020204030204" pitchFamily="34" charset="0"/>
              </a:rPr>
              <a:t>sökta skolor </a:t>
            </a:r>
            <a:r>
              <a:rPr lang="sv-SE" sz="1200" dirty="0">
                <a:latin typeface="Stockholm Type Regular" pitchFamily="50" charset="0"/>
                <a:cs typeface="Calibri" panose="020F0502020204030204" pitchFamily="34" charset="0"/>
              </a:rPr>
              <a:t>samt skolornas </a:t>
            </a:r>
            <a:r>
              <a:rPr lang="sv-SE" sz="1200" i="1" dirty="0">
                <a:latin typeface="Stockholm Type Regular" pitchFamily="50" charset="0"/>
                <a:cs typeface="Calibri" panose="020F0502020204030204" pitchFamily="34" charset="0"/>
              </a:rPr>
              <a:t>status</a:t>
            </a:r>
            <a:r>
              <a:rPr lang="sv-SE" sz="1200" dirty="0">
                <a:latin typeface="Stockholm Type Regular" pitchFamily="50" charset="0"/>
                <a:cs typeface="Calibri" panose="020F0502020204030204" pitchFamily="34" charset="0"/>
              </a:rPr>
              <a:t> om antagning har påbörjats. </a:t>
            </a:r>
          </a:p>
          <a:p>
            <a:pPr marL="342900" indent="-342900">
              <a:buFontTx/>
              <a:buChar char="-"/>
            </a:pPr>
            <a:r>
              <a:rPr lang="sv-SE" sz="1200" i="1" dirty="0">
                <a:latin typeface="Stockholm Type Regular" pitchFamily="50" charset="0"/>
                <a:cs typeface="Calibri" panose="020F0502020204030204" pitchFamily="34" charset="0"/>
              </a:rPr>
              <a:t>Skolpliksskola </a:t>
            </a:r>
            <a:r>
              <a:rPr lang="sv-SE" sz="1200" dirty="0">
                <a:latin typeface="Stockholm Type Regular" pitchFamily="50" charset="0"/>
                <a:cs typeface="Calibri" panose="020F0502020204030204" pitchFamily="34" charset="0"/>
              </a:rPr>
              <a:t> - presenteras ej för femåringar, utanför kommunen, manuellt inlagda elever som saknas helt i systemet, elever med TF-nummer visas med skolpliktsskola om elev finns registrerad i Barn- och elevregistret.</a:t>
            </a:r>
          </a:p>
          <a:p>
            <a:pPr marL="342900" indent="-342900">
              <a:buFontTx/>
              <a:buChar char="-"/>
            </a:pPr>
            <a:r>
              <a:rPr lang="sv-SE" sz="1200" i="1" dirty="0">
                <a:latin typeface="Stockholm Type Regular" pitchFamily="50" charset="0"/>
                <a:cs typeface="Calibri" panose="020F0502020204030204" pitchFamily="34" charset="0"/>
              </a:rPr>
              <a:t>Ansökningsdetaljer</a:t>
            </a:r>
            <a:r>
              <a:rPr lang="sv-SE" sz="1200" dirty="0">
                <a:latin typeface="Stockholm Type Regular" pitchFamily="50" charset="0"/>
                <a:cs typeface="Calibri" panose="020F0502020204030204" pitchFamily="34" charset="0"/>
              </a:rPr>
              <a:t> – Innehåller ex. vem som sökt och hur denne sökt samt svar på besked</a:t>
            </a:r>
          </a:p>
          <a:p>
            <a:pPr marL="342900" indent="-342900">
              <a:buFontTx/>
              <a:buChar char="-"/>
            </a:pPr>
            <a:r>
              <a:rPr lang="sv-SE" sz="1200" dirty="0">
                <a:latin typeface="Stockholm Type Regular" pitchFamily="50" charset="0"/>
                <a:cs typeface="Calibri" panose="020F0502020204030204" pitchFamily="34" charset="0"/>
              </a:rPr>
              <a:t>Elevens vårdnadshavare samt folkbokföringsadress.</a:t>
            </a:r>
          </a:p>
          <a:p>
            <a:pPr marL="342900" indent="-342900">
              <a:buFontTx/>
              <a:buChar char="-"/>
            </a:pPr>
            <a:r>
              <a:rPr lang="sv-SE" sz="1200" dirty="0">
                <a:latin typeface="Stockholm Type Regular" pitchFamily="50" charset="0"/>
                <a:cs typeface="Calibri" panose="020F0502020204030204" pitchFamily="34" charset="0"/>
              </a:rPr>
              <a:t>Vårdnadshavarens kontaktuppgifter.</a:t>
            </a:r>
          </a:p>
          <a:p>
            <a:pPr marL="342900" indent="-342900">
              <a:buFontTx/>
              <a:buChar char="-"/>
            </a:pPr>
            <a:r>
              <a:rPr lang="sv-SE" sz="1200" dirty="0">
                <a:latin typeface="Stockholm Type Regular" pitchFamily="50" charset="0"/>
                <a:cs typeface="Calibri" panose="020F0502020204030204" pitchFamily="34" charset="0"/>
              </a:rPr>
              <a:t>Sökt årskurs. </a:t>
            </a:r>
          </a:p>
          <a:p>
            <a:pPr marL="342900" indent="-342900">
              <a:buFontTx/>
              <a:buChar char="-"/>
            </a:pPr>
            <a:r>
              <a:rPr lang="sv-SE" sz="1200" dirty="0">
                <a:latin typeface="Stockholm Type Regular" pitchFamily="50" charset="0"/>
                <a:cs typeface="Calibri" panose="020F0502020204030204" pitchFamily="34" charset="0"/>
              </a:rPr>
              <a:t>Om vårdnadshavare åberopar förtur pga. särskilt stödbehov (gäller endast för ansökan till kommunal skola).</a:t>
            </a:r>
          </a:p>
          <a:p>
            <a:pPr marL="342900" indent="-342900">
              <a:buFontTx/>
              <a:buChar char="-"/>
            </a:pPr>
            <a:r>
              <a:rPr lang="sv-SE" sz="1200" dirty="0">
                <a:latin typeface="Stockholm Type Regular" pitchFamily="50" charset="0"/>
                <a:cs typeface="Calibri" panose="020F0502020204030204" pitchFamily="34" charset="0"/>
              </a:rPr>
              <a:t>Hänvisning till syskonförtur/syskonförtur identifierad (hittad).</a:t>
            </a:r>
          </a:p>
          <a:p>
            <a:pPr marL="342900" indent="-342900">
              <a:buFontTx/>
              <a:buChar char="-"/>
            </a:pPr>
            <a:r>
              <a:rPr lang="sv-SE" sz="1200" dirty="0">
                <a:latin typeface="Stockholm Type Regular" pitchFamily="50" charset="0"/>
                <a:cs typeface="Calibri" panose="020F0502020204030204" pitchFamily="34" charset="0"/>
              </a:rPr>
              <a:t>Visar sökta ej anslutna skolor i söktjänsten samt i andra kommuner.</a:t>
            </a:r>
          </a:p>
          <a:p>
            <a:pPr marL="342900" indent="-342900">
              <a:buFontTx/>
              <a:buChar char="-"/>
            </a:pPr>
            <a:r>
              <a:rPr lang="sv-SE" sz="1200" dirty="0">
                <a:latin typeface="Stockholm Type Regular" pitchFamily="50" charset="0"/>
                <a:cs typeface="Calibri" panose="020F0502020204030204" pitchFamily="34" charset="0"/>
              </a:rPr>
              <a:t>Handläggares eventuella anteckning. Anteckningen kan endast ses av alla handläggare och ej vårdnadshavare – skriv dock som om att alla kan läsa anteckningen. Det går inte att ta bort en anteckning.</a:t>
            </a:r>
          </a:p>
          <a:p>
            <a:pPr marL="342900" indent="-342900">
              <a:buFontTx/>
              <a:buChar char="-"/>
            </a:pPr>
            <a:r>
              <a:rPr lang="sv-SE" sz="1200" dirty="0">
                <a:latin typeface="Stockholm Type Regular" pitchFamily="50" charset="0"/>
                <a:cs typeface="Calibri" panose="020F0502020204030204" pitchFamily="34" charset="0"/>
              </a:rPr>
              <a:t>Upplysning om vårdnadshavaren avstår från att söka någon av de anslutna skolorna.</a:t>
            </a:r>
          </a:p>
          <a:p>
            <a:endParaRPr lang="sv-SE" sz="1200" dirty="0">
              <a:latin typeface="Stockholm Type Regular" pitchFamily="50" charset="0"/>
              <a:cs typeface="Calibri" panose="020F0502020204030204" pitchFamily="34" charset="0"/>
            </a:endParaRPr>
          </a:p>
          <a:p>
            <a:pPr marL="342900" indent="-342900">
              <a:buFontTx/>
              <a:buChar char="-"/>
            </a:pPr>
            <a:endParaRPr lang="sv-SE" sz="1200" dirty="0">
              <a:latin typeface="Stockholm Type Regular" pitchFamily="50" charset="0"/>
              <a:cs typeface="Calibri" panose="020F0502020204030204" pitchFamily="34" charset="0"/>
            </a:endParaRPr>
          </a:p>
        </p:txBody>
      </p: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653" y="977677"/>
            <a:ext cx="3810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6911" y="968152"/>
            <a:ext cx="44767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9" name="Rak pil 28"/>
          <p:cNvCxnSpPr/>
          <p:nvPr/>
        </p:nvCxnSpPr>
        <p:spPr>
          <a:xfrm flipV="1">
            <a:off x="4067944" y="1172619"/>
            <a:ext cx="641849" cy="34874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ruta 4"/>
          <p:cNvSpPr txBox="1"/>
          <p:nvPr/>
        </p:nvSpPr>
        <p:spPr>
          <a:xfrm>
            <a:off x="7439924" y="180537"/>
            <a:ext cx="1512168" cy="707886"/>
          </a:xfrm>
          <a:prstGeom prst="rect">
            <a:avLst/>
          </a:prstGeom>
          <a:solidFill>
            <a:schemeClr val="bg1"/>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sv-SE"/>
            </a:defPPr>
            <a:lvl1pPr algn="ctr">
              <a:defRPr sz="1000">
                <a:latin typeface="Stockholm Type Regular" pitchFamily="50" charset="0"/>
                <a:cs typeface="Calibri" panose="020F0502020204030204" pitchFamily="34" charset="0"/>
              </a:defRPr>
            </a:lvl1pPr>
          </a:lstStyle>
          <a:p>
            <a:r>
              <a:rPr lang="sv-SE" dirty="0"/>
              <a:t>Nyhet! Dessa knappar är endast synliga för fristående skolor samt sökbara profiler.</a:t>
            </a:r>
          </a:p>
        </p:txBody>
      </p:sp>
      <p:sp>
        <p:nvSpPr>
          <p:cNvPr id="24" name="textruta 23"/>
          <p:cNvSpPr txBox="1"/>
          <p:nvPr/>
        </p:nvSpPr>
        <p:spPr>
          <a:xfrm>
            <a:off x="6709720" y="4947257"/>
            <a:ext cx="2116976" cy="1323439"/>
          </a:xfrm>
          <a:prstGeom prst="rect">
            <a:avLst/>
          </a:prstGeom>
          <a:solidFill>
            <a:schemeClr val="bg1"/>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sv-SE"/>
            </a:defPPr>
            <a:lvl1pPr algn="ctr">
              <a:defRPr sz="1000">
                <a:solidFill>
                  <a:schemeClr val="tx1"/>
                </a:solidFill>
                <a:latin typeface="Stockholm Type Regular" pitchFamily="50" charset="0"/>
                <a:cs typeface="Calibri" panose="020F050202020403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sv-SE" dirty="0"/>
              <a:t>Om information finns om att bilaga finns att hämta – skicka ett mail till skolval@edu.stockholm.se med elevs personnummer samt sökta årskurs. Se även tidplan för detta om det är en kommunal skola.</a:t>
            </a:r>
          </a:p>
        </p:txBody>
      </p:sp>
      <p:cxnSp>
        <p:nvCxnSpPr>
          <p:cNvPr id="7" name="Rak pil 6"/>
          <p:cNvCxnSpPr/>
          <p:nvPr/>
        </p:nvCxnSpPr>
        <p:spPr>
          <a:xfrm flipH="1" flipV="1">
            <a:off x="6363942" y="4768882"/>
            <a:ext cx="728338" cy="1722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 name="Bildobjekt 9"/>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389048" y="857205"/>
            <a:ext cx="1371397" cy="979569"/>
          </a:xfrm>
          <a:prstGeom prst="rect">
            <a:avLst/>
          </a:prstGeom>
        </p:spPr>
      </p:pic>
      <p:sp>
        <p:nvSpPr>
          <p:cNvPr id="2" name="Platshållare för bildnummer 1"/>
          <p:cNvSpPr>
            <a:spLocks noGrp="1"/>
          </p:cNvSpPr>
          <p:nvPr>
            <p:ph type="sldNum" sz="quarter" idx="12"/>
          </p:nvPr>
        </p:nvSpPr>
        <p:spPr/>
        <p:txBody>
          <a:bodyPr/>
          <a:lstStyle/>
          <a:p>
            <a:fld id="{060AA50B-D0A4-4810-AA55-340B6289F183}" type="slidenum">
              <a:rPr lang="sv-SE" smtClean="0"/>
              <a:pPr/>
              <a:t>12</a:t>
            </a:fld>
            <a:endParaRPr lang="sv-SE" dirty="0"/>
          </a:p>
        </p:txBody>
      </p:sp>
      <p:cxnSp>
        <p:nvCxnSpPr>
          <p:cNvPr id="16" name="Rak pil 28"/>
          <p:cNvCxnSpPr>
            <a:stCxn id="5" idx="2"/>
          </p:cNvCxnSpPr>
          <p:nvPr/>
        </p:nvCxnSpPr>
        <p:spPr>
          <a:xfrm>
            <a:off x="8196008" y="888423"/>
            <a:ext cx="0" cy="42015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 name="Bildobjekt 5"/>
          <p:cNvPicPr>
            <a:picLocks noChangeAspect="1"/>
          </p:cNvPicPr>
          <p:nvPr/>
        </p:nvPicPr>
        <p:blipFill>
          <a:blip r:embed="rId9"/>
          <a:stretch>
            <a:fillRect/>
          </a:stretch>
        </p:blipFill>
        <p:spPr>
          <a:xfrm>
            <a:off x="6559724" y="6351125"/>
            <a:ext cx="733425" cy="209550"/>
          </a:xfrm>
          <a:prstGeom prst="rect">
            <a:avLst/>
          </a:prstGeom>
        </p:spPr>
      </p:pic>
      <p:sp>
        <p:nvSpPr>
          <p:cNvPr id="8" name="textruta 7"/>
          <p:cNvSpPr txBox="1"/>
          <p:nvPr/>
        </p:nvSpPr>
        <p:spPr>
          <a:xfrm>
            <a:off x="4551469" y="5898853"/>
            <a:ext cx="2176642" cy="707886"/>
          </a:xfrm>
          <a:prstGeom prst="rect">
            <a:avLst/>
          </a:prstGeom>
          <a:noFill/>
        </p:spPr>
        <p:txBody>
          <a:bodyPr wrap="square" rtlCol="0">
            <a:spAutoFit/>
          </a:bodyPr>
          <a:lstStyle/>
          <a:p>
            <a:r>
              <a:rPr lang="sv-SE" sz="1000" dirty="0">
                <a:latin typeface="Stockholm Type Regular" pitchFamily="50" charset="0"/>
                <a:cs typeface="Calibri" panose="020F0502020204030204" pitchFamily="34" charset="0"/>
              </a:rPr>
              <a:t>Om ni hittar en ansökan som vårdnadshavare till skyddat barn gjort  – kontakta skolval@edu.stockholm.se</a:t>
            </a:r>
          </a:p>
        </p:txBody>
      </p:sp>
      <p:cxnSp>
        <p:nvCxnSpPr>
          <p:cNvPr id="11" name="Rak pilkoppling 10"/>
          <p:cNvCxnSpPr/>
          <p:nvPr/>
        </p:nvCxnSpPr>
        <p:spPr>
          <a:xfrm>
            <a:off x="5838145" y="6317989"/>
            <a:ext cx="721579" cy="15497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8206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060AA50B-D0A4-4810-AA55-340B6289F183}" type="slidenum">
              <a:rPr lang="sv-SE" smtClean="0"/>
              <a:pPr/>
              <a:t>13</a:t>
            </a:fld>
            <a:endParaRPr lang="sv-SE" dirty="0"/>
          </a:p>
        </p:txBody>
      </p:sp>
      <p:sp>
        <p:nvSpPr>
          <p:cNvPr id="5" name="Rubrik 2"/>
          <p:cNvSpPr txBox="1">
            <a:spLocks/>
          </p:cNvSpPr>
          <p:nvPr/>
        </p:nvSpPr>
        <p:spPr>
          <a:xfrm>
            <a:off x="457199" y="260648"/>
            <a:ext cx="8229600" cy="1143000"/>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v-SE" sz="2800" b="1" spc="60" dirty="0">
                <a:solidFill>
                  <a:srgbClr val="000000"/>
                </a:solidFill>
                <a:latin typeface="Stockholm Type Bold" pitchFamily="50" charset="0"/>
              </a:rPr>
              <a:t>Antagningsbesked</a:t>
            </a:r>
          </a:p>
        </p:txBody>
      </p:sp>
      <p:sp>
        <p:nvSpPr>
          <p:cNvPr id="7" name="textruta 6"/>
          <p:cNvSpPr txBox="1"/>
          <p:nvPr/>
        </p:nvSpPr>
        <p:spPr>
          <a:xfrm>
            <a:off x="323528" y="768144"/>
            <a:ext cx="8686801" cy="6186309"/>
          </a:xfrm>
          <a:prstGeom prst="rect">
            <a:avLst/>
          </a:prstGeom>
          <a:noFill/>
        </p:spPr>
        <p:txBody>
          <a:bodyPr wrap="square" rtlCol="0">
            <a:spAutoFit/>
          </a:bodyPr>
          <a:lstStyle/>
          <a:p>
            <a:r>
              <a:rPr lang="sv-SE" sz="1200" dirty="0">
                <a:latin typeface="Stockholm Type Regular" pitchFamily="50" charset="0"/>
                <a:cs typeface="Calibri" panose="020F0502020204030204" pitchFamily="34" charset="0"/>
              </a:rPr>
              <a:t>När antagnings- och placeringsarbetet är klart (se tidplan) får vårdnadshavaren besked för antagning. </a:t>
            </a:r>
          </a:p>
          <a:p>
            <a:r>
              <a:rPr lang="sv-SE" sz="1200" dirty="0">
                <a:latin typeface="Stockholm Type Regular" pitchFamily="50" charset="0"/>
                <a:cs typeface="Calibri" panose="020F0502020204030204" pitchFamily="34" charset="0"/>
              </a:rPr>
              <a:t>I början av vecka 11 får alla sökanden information via ett brev hem om att de som sökt via e-tjänsten hämtar besked för antagning i e-tjänsten och att övriga får fysiska brev hemskickade efter den 25 mars. </a:t>
            </a:r>
          </a:p>
          <a:p>
            <a:endParaRPr lang="sv-SE" sz="1200" dirty="0">
              <a:latin typeface="Stockholm Type Regular" pitchFamily="50" charset="0"/>
              <a:cs typeface="Calibri" panose="020F0502020204030204" pitchFamily="34" charset="0"/>
            </a:endParaRPr>
          </a:p>
          <a:p>
            <a:r>
              <a:rPr lang="sv-SE" sz="1200" dirty="0">
                <a:latin typeface="Stockholm Type Regular" pitchFamily="50" charset="0"/>
                <a:cs typeface="Calibri" panose="020F0502020204030204" pitchFamily="34" charset="0"/>
              </a:rPr>
              <a:t>Den 25 mars öppnas e-tjänsten för besked samt signering med BankID (alternativt möjlighet att ladda hem antagningsbesked för att underteckna och skicka analogt). Se användarhandledning ”e-tjänst - Söka skola Stockholm”. Under flik ”Alla antagna” kan ni se vårdnadshavarens svar på positivt antagningsbesked eller skolpliktsplacering. Hur ni som kommunal skola ska agera utifrån vårdnadshavares svar kan ni se i ”Handboken” (underlag som presenterats på utbildning i november)</a:t>
            </a:r>
          </a:p>
          <a:p>
            <a:endParaRPr lang="sv-SE" sz="1200" dirty="0">
              <a:latin typeface="Stockholm Type Regular" pitchFamily="50" charset="0"/>
              <a:cs typeface="Calibri" panose="020F0502020204030204" pitchFamily="34" charset="0"/>
            </a:endParaRPr>
          </a:p>
          <a:p>
            <a:r>
              <a:rPr lang="sv-SE" sz="1200" dirty="0">
                <a:latin typeface="Stockholm Type Regular" pitchFamily="50" charset="0"/>
                <a:cs typeface="Calibri" panose="020F0502020204030204" pitchFamily="34" charset="0"/>
              </a:rPr>
              <a:t>Endast de som sökt via blankett kommer få antagningsbesked hemskickat till sitt barns folkbokföringsadress (dessa skickas ut den 25 mars).</a:t>
            </a:r>
          </a:p>
          <a:p>
            <a:endParaRPr lang="sv-SE" sz="1200" dirty="0">
              <a:latin typeface="Stockholm Type Regular" pitchFamily="50" charset="0"/>
              <a:cs typeface="Calibri" panose="020F0502020204030204" pitchFamily="34" charset="0"/>
            </a:endParaRPr>
          </a:p>
          <a:p>
            <a:r>
              <a:rPr lang="sv-SE" sz="1200" dirty="0">
                <a:latin typeface="Stockholm Type Regular" pitchFamily="50" charset="0"/>
                <a:cs typeface="Calibri" panose="020F0502020204030204" pitchFamily="34" charset="0"/>
              </a:rPr>
              <a:t>De vårdnadshavare som svarar via analogt antagningsbesked kommer ni i Antagningstjänsten att kunna registrera svar för (se bild för detta på nästa sida).</a:t>
            </a:r>
          </a:p>
          <a:p>
            <a:endParaRPr lang="sv-SE" sz="1200" dirty="0">
              <a:latin typeface="Stockholm Type Regular" pitchFamily="50" charset="0"/>
              <a:cs typeface="Calibri" panose="020F0502020204030204" pitchFamily="34" charset="0"/>
            </a:endParaRPr>
          </a:p>
          <a:p>
            <a:r>
              <a:rPr lang="sv-SE" sz="1200" i="1" dirty="0">
                <a:latin typeface="Stockholm Type Regular" pitchFamily="50" charset="0"/>
                <a:cs typeface="Calibri" panose="020F0502020204030204" pitchFamily="34" charset="0"/>
              </a:rPr>
              <a:t>Den enskilda skolan skickar endast besked för antagning till sekretsskyddade samt de som skolan antar efter den 1 april.</a:t>
            </a:r>
          </a:p>
          <a:p>
            <a:endParaRPr lang="sv-SE" sz="1200" dirty="0">
              <a:latin typeface="Stockholm Type Regular" pitchFamily="50" charset="0"/>
              <a:cs typeface="Calibri" panose="020F0502020204030204" pitchFamily="34" charset="0"/>
            </a:endParaRPr>
          </a:p>
          <a:p>
            <a:r>
              <a:rPr lang="sv-SE" sz="1200" dirty="0">
                <a:latin typeface="Stockholm Type Regular" pitchFamily="50" charset="0"/>
                <a:cs typeface="Calibri" panose="020F0502020204030204" pitchFamily="34" charset="0"/>
              </a:rPr>
              <a:t>Följande typer av centrala antagningsbesked kommer att publiceras i e-tjänsten/skickas (se exempel i nästkommande bilder):</a:t>
            </a:r>
          </a:p>
          <a:p>
            <a:endParaRPr lang="sv-SE" sz="1200" dirty="0">
              <a:latin typeface="Stockholm Type Regular" pitchFamily="50" charset="0"/>
              <a:cs typeface="Calibri" panose="020F0502020204030204" pitchFamily="34" charset="0"/>
            </a:endParaRPr>
          </a:p>
          <a:p>
            <a:r>
              <a:rPr lang="sv-SE" sz="1200" dirty="0">
                <a:latin typeface="Stockholm Type Regular" pitchFamily="50" charset="0"/>
                <a:cs typeface="Calibri" panose="020F0502020204030204" pitchFamily="34" charset="0"/>
              </a:rPr>
              <a:t>Besked typ 1: 	Elev är antagen till någon av vårdnadshavarens sökta skolor - Besked ska åter till 			antagande skola, senast den 7 april.</a:t>
            </a:r>
            <a:br>
              <a:rPr lang="sv-SE" sz="1200" dirty="0">
                <a:latin typeface="Stockholm Type Regular" pitchFamily="50" charset="0"/>
                <a:cs typeface="Calibri" panose="020F0502020204030204" pitchFamily="34" charset="0"/>
              </a:rPr>
            </a:br>
            <a:endParaRPr lang="sv-SE" sz="1200" dirty="0">
              <a:latin typeface="Stockholm Type Regular" pitchFamily="50" charset="0"/>
              <a:cs typeface="Calibri" panose="020F0502020204030204" pitchFamily="34" charset="0"/>
            </a:endParaRPr>
          </a:p>
          <a:p>
            <a:r>
              <a:rPr lang="sv-SE" sz="1200" dirty="0">
                <a:latin typeface="Stockholm Type Regular" pitchFamily="50" charset="0"/>
                <a:cs typeface="Calibri" panose="020F0502020204030204" pitchFamily="34" charset="0"/>
              </a:rPr>
              <a:t>Besked typ 2:	Elev är skolpliktsplacerad på skola - Besked ska åter till den skolan där elev 				skolpliktsplacerats, senast den 7 april.</a:t>
            </a:r>
            <a:br>
              <a:rPr lang="sv-SE" sz="1200" dirty="0">
                <a:latin typeface="Stockholm Type Regular" pitchFamily="50" charset="0"/>
                <a:cs typeface="Calibri" panose="020F0502020204030204" pitchFamily="34" charset="0"/>
              </a:rPr>
            </a:br>
            <a:endParaRPr lang="sv-SE" sz="1200" dirty="0">
              <a:latin typeface="Stockholm Type Regular" pitchFamily="50" charset="0"/>
              <a:cs typeface="Calibri" panose="020F0502020204030204" pitchFamily="34" charset="0"/>
            </a:endParaRPr>
          </a:p>
          <a:p>
            <a:r>
              <a:rPr lang="sv-SE" sz="1200" dirty="0">
                <a:latin typeface="Stockholm Type Regular" pitchFamily="50" charset="0"/>
                <a:cs typeface="Calibri" panose="020F0502020204030204" pitchFamily="34" charset="0"/>
              </a:rPr>
              <a:t>Besked typ 3:	Elev är folkbokförd i Stockholm men har inte fått något av sökta alternativ och inte heller 			blivit skolpliktsplacerad då elev har en nuvarande skola som denne kan fortsätta nästa 			läsår på. </a:t>
            </a:r>
            <a:br>
              <a:rPr lang="sv-SE" sz="1200" dirty="0">
                <a:latin typeface="Stockholm Type Regular" pitchFamily="50" charset="0"/>
                <a:cs typeface="Calibri" panose="020F0502020204030204" pitchFamily="34" charset="0"/>
              </a:rPr>
            </a:br>
            <a:endParaRPr lang="sv-SE" sz="1200" dirty="0">
              <a:latin typeface="Stockholm Type Regular" pitchFamily="50" charset="0"/>
              <a:cs typeface="Calibri" panose="020F0502020204030204" pitchFamily="34" charset="0"/>
            </a:endParaRPr>
          </a:p>
          <a:p>
            <a:r>
              <a:rPr lang="sv-SE" sz="1200" dirty="0">
                <a:latin typeface="Stockholm Type Regular" pitchFamily="50" charset="0"/>
                <a:cs typeface="Calibri" panose="020F0502020204030204" pitchFamily="34" charset="0"/>
              </a:rPr>
              <a:t>Besked typ 4:	Ingen antagning kan erbjudas då barn är fem år eller elev är folkbokförd i annan kommun.</a:t>
            </a:r>
          </a:p>
        </p:txBody>
      </p:sp>
      <p:sp>
        <p:nvSpPr>
          <p:cNvPr id="8" name="textruta 7"/>
          <p:cNvSpPr txBox="1"/>
          <p:nvPr/>
        </p:nvSpPr>
        <p:spPr>
          <a:xfrm>
            <a:off x="4815650" y="188640"/>
            <a:ext cx="4072538" cy="553998"/>
          </a:xfrm>
          <a:prstGeom prst="rect">
            <a:avLst/>
          </a:prstGeom>
          <a:solidFill>
            <a:schemeClr val="bg1"/>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sv-SE"/>
            </a:defPPr>
            <a:lvl1pPr algn="ctr">
              <a:defRPr sz="1000">
                <a:latin typeface="Stockholm Type Regular" pitchFamily="50" charset="0"/>
                <a:cs typeface="Calibri" panose="020F0502020204030204" pitchFamily="34" charset="0"/>
              </a:defRPr>
            </a:lvl1pPr>
          </a:lstStyle>
          <a:p>
            <a:r>
              <a:rPr lang="sv-SE" dirty="0"/>
              <a:t>I användarhandledningen för e-tjänsten finns det mer information för hur vårdnadshavaren kan se samt bekräfta plats enligt  antagningsbesked.</a:t>
            </a:r>
          </a:p>
        </p:txBody>
      </p:sp>
    </p:spTree>
    <p:extLst>
      <p:ext uri="{BB962C8B-B14F-4D97-AF65-F5344CB8AC3E}">
        <p14:creationId xmlns:p14="http://schemas.microsoft.com/office/powerpoint/2010/main" val="493418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060AA50B-D0A4-4810-AA55-340B6289F183}" type="slidenum">
              <a:rPr lang="sv-SE" smtClean="0"/>
              <a:pPr/>
              <a:t>14</a:t>
            </a:fld>
            <a:endParaRPr lang="sv-SE" dirty="0"/>
          </a:p>
        </p:txBody>
      </p:sp>
      <p:sp>
        <p:nvSpPr>
          <p:cNvPr id="5" name="Rubrik 2"/>
          <p:cNvSpPr txBox="1">
            <a:spLocks/>
          </p:cNvSpPr>
          <p:nvPr/>
        </p:nvSpPr>
        <p:spPr>
          <a:xfrm>
            <a:off x="457200" y="274638"/>
            <a:ext cx="8229600" cy="541846"/>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v-SE" sz="2800" b="1" spc="60" dirty="0">
                <a:solidFill>
                  <a:srgbClr val="000000"/>
                </a:solidFill>
                <a:latin typeface="Stockholm Type Bold" pitchFamily="50" charset="0"/>
              </a:rPr>
              <a:t>Antagningsbesked – Signering</a:t>
            </a:r>
          </a:p>
        </p:txBody>
      </p:sp>
      <p:sp>
        <p:nvSpPr>
          <p:cNvPr id="7" name="textruta 6"/>
          <p:cNvSpPr txBox="1"/>
          <p:nvPr/>
        </p:nvSpPr>
        <p:spPr>
          <a:xfrm>
            <a:off x="326812" y="489539"/>
            <a:ext cx="8557722" cy="2308324"/>
          </a:xfrm>
          <a:prstGeom prst="rect">
            <a:avLst/>
          </a:prstGeom>
          <a:noFill/>
        </p:spPr>
        <p:txBody>
          <a:bodyPr wrap="square" rtlCol="0">
            <a:spAutoFit/>
          </a:bodyPr>
          <a:lstStyle/>
          <a:p>
            <a:endParaRPr lang="sv-SE" sz="1200" dirty="0">
              <a:latin typeface="Stockholm Type Regular" pitchFamily="50" charset="0"/>
              <a:cs typeface="Calibri" panose="020F0502020204030204" pitchFamily="34" charset="0"/>
            </a:endParaRPr>
          </a:p>
          <a:p>
            <a:r>
              <a:rPr lang="sv-SE" sz="1200" dirty="0">
                <a:latin typeface="Stockholm Type Regular" pitchFamily="50" charset="0"/>
                <a:cs typeface="Calibri" panose="020F0502020204030204" pitchFamily="34" charset="0"/>
              </a:rPr>
              <a:t>De vårdnadshavare som svarar via analogt antagningsbesked kommer ni i Antagningstjänsten att kunna registrera svar för, se nedan. Ni når ansökan under flertalet flikar och i detta fall rekommenderas flik ”Alla antagna”. När ni sökt fram elevs ansökan expanderar ni ”Ansökningsdetaljer” och väljer att ”Registrera ett svar” (bild 1) och fyller sedan in vem som svarat samt om denne tackar </a:t>
            </a:r>
            <a:r>
              <a:rPr lang="sv-SE" sz="1200" i="1" dirty="0">
                <a:latin typeface="Stockholm Type Regular" pitchFamily="50" charset="0"/>
                <a:cs typeface="Calibri" panose="020F0502020204030204" pitchFamily="34" charset="0"/>
              </a:rPr>
              <a:t>Ja</a:t>
            </a:r>
            <a:r>
              <a:rPr lang="sv-SE" sz="1200" dirty="0">
                <a:latin typeface="Stockholm Type Regular" pitchFamily="50" charset="0"/>
                <a:cs typeface="Calibri" panose="020F0502020204030204" pitchFamily="34" charset="0"/>
              </a:rPr>
              <a:t> eller </a:t>
            </a:r>
            <a:r>
              <a:rPr lang="sv-SE" sz="1200" i="1" dirty="0">
                <a:latin typeface="Stockholm Type Regular" pitchFamily="50" charset="0"/>
                <a:cs typeface="Calibri" panose="020F0502020204030204" pitchFamily="34" charset="0"/>
              </a:rPr>
              <a:t>Nej</a:t>
            </a:r>
            <a:r>
              <a:rPr lang="sv-SE" sz="1200" dirty="0">
                <a:latin typeface="Stockholm Type Regular" pitchFamily="50" charset="0"/>
                <a:cs typeface="Calibri" panose="020F0502020204030204" pitchFamily="34" charset="0"/>
              </a:rPr>
              <a:t>  till platsen. Observera att du sorterar utifrån årskurs i ”årskursväljaren” till höger på sidan.</a:t>
            </a:r>
          </a:p>
          <a:p>
            <a:endParaRPr lang="sv-SE" sz="1200" dirty="0">
              <a:latin typeface="Stockholm Type Regular" pitchFamily="50" charset="0"/>
              <a:cs typeface="Calibri" panose="020F0502020204030204" pitchFamily="34" charset="0"/>
            </a:endParaRPr>
          </a:p>
          <a:p>
            <a:pPr lvl="0"/>
            <a:r>
              <a:rPr lang="sv-SE" sz="1200" dirty="0">
                <a:latin typeface="Stockholm Type Regular" pitchFamily="50" charset="0"/>
                <a:cs typeface="Calibri" panose="020F0502020204030204" pitchFamily="34" charset="0"/>
              </a:rPr>
              <a:t>Här kan du även ta del av de som valt att signera direkt i e-tjänsten, vem och när signering skett. I användarhandledningen för e-tjänsten kan du se hur det ser ut för vårdnadshavare som hanterar antagningsbesked samt signering. Vårdnadshavare kan inte ångra sitt svar. </a:t>
            </a:r>
          </a:p>
          <a:p>
            <a:endParaRPr lang="sv-SE" sz="1200" dirty="0">
              <a:latin typeface="Stockholm Type Regular" pitchFamily="50" charset="0"/>
              <a:cs typeface="Calibri" panose="020F0502020204030204" pitchFamily="34" charset="0"/>
            </a:endParaRPr>
          </a:p>
          <a:p>
            <a:endParaRPr lang="sv-SE" sz="1200" dirty="0">
              <a:latin typeface="Stockholm Type Regular" pitchFamily="50" charset="0"/>
              <a:cs typeface="Calibri" panose="020F0502020204030204" pitchFamily="34" charset="0"/>
            </a:endParaRPr>
          </a:p>
        </p:txBody>
      </p:sp>
      <p:pic>
        <p:nvPicPr>
          <p:cNvPr id="3" name="Bildobjekt 2"/>
          <p:cNvPicPr>
            <a:picLocks noChangeAspect="1"/>
          </p:cNvPicPr>
          <p:nvPr/>
        </p:nvPicPr>
        <p:blipFill rotWithShape="1">
          <a:blip r:embed="rId3"/>
          <a:srcRect t="2637"/>
          <a:stretch/>
        </p:blipFill>
        <p:spPr>
          <a:xfrm>
            <a:off x="246336" y="3978031"/>
            <a:ext cx="4284077" cy="2650689"/>
          </a:xfrm>
          <a:prstGeom prst="rect">
            <a:avLst/>
          </a:prstGeom>
          <a:solidFill>
            <a:schemeClr val="bg1"/>
          </a:solidFill>
          <a:ln w="12700">
            <a:solidFill>
              <a:schemeClr val="tx1"/>
            </a:solidFill>
            <a:tailEnd type="arrow"/>
          </a:ln>
        </p:spPr>
      </p:pic>
      <p:pic>
        <p:nvPicPr>
          <p:cNvPr id="8" name="Bildobjekt 7"/>
          <p:cNvPicPr>
            <a:picLocks noChangeAspect="1"/>
          </p:cNvPicPr>
          <p:nvPr/>
        </p:nvPicPr>
        <p:blipFill>
          <a:blip r:embed="rId4"/>
          <a:stretch>
            <a:fillRect/>
          </a:stretch>
        </p:blipFill>
        <p:spPr>
          <a:xfrm>
            <a:off x="4822597" y="4008654"/>
            <a:ext cx="3136591" cy="2649878"/>
          </a:xfrm>
          <a:prstGeom prst="rect">
            <a:avLst/>
          </a:prstGeom>
          <a:solidFill>
            <a:schemeClr val="bg1"/>
          </a:solidFill>
          <a:ln w="12700">
            <a:solidFill>
              <a:schemeClr val="tx1"/>
            </a:solidFill>
            <a:tailEnd type="arrow"/>
          </a:ln>
        </p:spPr>
      </p:pic>
      <p:sp>
        <p:nvSpPr>
          <p:cNvPr id="11" name="Ellips 10"/>
          <p:cNvSpPr/>
          <p:nvPr/>
        </p:nvSpPr>
        <p:spPr>
          <a:xfrm>
            <a:off x="2141019" y="3796326"/>
            <a:ext cx="494710"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a:solidFill>
                  <a:schemeClr val="bg1"/>
                </a:solidFill>
                <a:latin typeface="Stockholm Type Regular" pitchFamily="50" charset="0"/>
              </a:rPr>
              <a:t>1</a:t>
            </a:r>
            <a:r>
              <a:rPr lang="sv-SE" sz="1400" dirty="0">
                <a:solidFill>
                  <a:schemeClr val="bg1"/>
                </a:solidFill>
                <a:latin typeface="Stockholm Type Regular" pitchFamily="50" charset="0"/>
              </a:rPr>
              <a:t>.</a:t>
            </a:r>
          </a:p>
        </p:txBody>
      </p:sp>
      <p:sp>
        <p:nvSpPr>
          <p:cNvPr id="12" name="Ellips 11"/>
          <p:cNvSpPr/>
          <p:nvPr/>
        </p:nvSpPr>
        <p:spPr>
          <a:xfrm>
            <a:off x="6219098" y="3792630"/>
            <a:ext cx="494710"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a:solidFill>
                  <a:schemeClr val="bg1"/>
                </a:solidFill>
                <a:latin typeface="Stockholm Type Regular" pitchFamily="50" charset="0"/>
              </a:rPr>
              <a:t>2.</a:t>
            </a:r>
          </a:p>
        </p:txBody>
      </p:sp>
      <p:pic>
        <p:nvPicPr>
          <p:cNvPr id="13" name="Bildobjekt 12"/>
          <p:cNvPicPr>
            <a:picLocks noChangeAspect="1"/>
          </p:cNvPicPr>
          <p:nvPr/>
        </p:nvPicPr>
        <p:blipFill>
          <a:blip r:embed="rId5"/>
          <a:stretch>
            <a:fillRect/>
          </a:stretch>
        </p:blipFill>
        <p:spPr>
          <a:xfrm>
            <a:off x="243574" y="2652228"/>
            <a:ext cx="5684947" cy="1061563"/>
          </a:xfrm>
          <a:prstGeom prst="rect">
            <a:avLst/>
          </a:prstGeom>
        </p:spPr>
      </p:pic>
      <p:pic>
        <p:nvPicPr>
          <p:cNvPr id="15" name="Bildobjekt 14"/>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495656" y="2387988"/>
            <a:ext cx="727435" cy="519596"/>
          </a:xfrm>
          <a:prstGeom prst="rect">
            <a:avLst/>
          </a:prstGeom>
        </p:spPr>
      </p:pic>
      <p:sp>
        <p:nvSpPr>
          <p:cNvPr id="16" name="textruta 15"/>
          <p:cNvSpPr txBox="1"/>
          <p:nvPr/>
        </p:nvSpPr>
        <p:spPr>
          <a:xfrm>
            <a:off x="6119370" y="2470917"/>
            <a:ext cx="2848402" cy="1015663"/>
          </a:xfrm>
          <a:prstGeom prst="rect">
            <a:avLst/>
          </a:prstGeom>
          <a:noFill/>
        </p:spPr>
        <p:txBody>
          <a:bodyPr wrap="square" rtlCol="0">
            <a:spAutoFit/>
          </a:bodyPr>
          <a:lstStyle/>
          <a:p>
            <a:r>
              <a:rPr lang="sv-SE" sz="1200" dirty="0">
                <a:latin typeface="Stockholm Type Regular" pitchFamily="50" charset="0"/>
                <a:cs typeface="Calibri" panose="020F0502020204030204" pitchFamily="34" charset="0"/>
              </a:rPr>
              <a:t>Alla antagna samt skolpliktsplacerade presenteras under flik ”Alla antagna” här kan du även se om besked signerats och även registrera svar.</a:t>
            </a:r>
          </a:p>
        </p:txBody>
      </p:sp>
      <p:cxnSp>
        <p:nvCxnSpPr>
          <p:cNvPr id="21" name="Rak pilkoppling 20"/>
          <p:cNvCxnSpPr>
            <a:cxnSpLocks/>
          </p:cNvCxnSpPr>
          <p:nvPr/>
        </p:nvCxnSpPr>
        <p:spPr>
          <a:xfrm flipH="1">
            <a:off x="3086047" y="2927979"/>
            <a:ext cx="296280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ruta 1"/>
          <p:cNvSpPr txBox="1"/>
          <p:nvPr/>
        </p:nvSpPr>
        <p:spPr>
          <a:xfrm>
            <a:off x="2693596" y="3034642"/>
            <a:ext cx="3425774" cy="861774"/>
          </a:xfrm>
          <a:prstGeom prst="rect">
            <a:avLst/>
          </a:prstGeom>
          <a:ln w="254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sv-SE"/>
            </a:defPPr>
            <a:lvl1pPr algn="ctr">
              <a:defRPr sz="1000">
                <a:latin typeface="Stockholm Type Regular" pitchFamily="50" charset="0"/>
                <a:cs typeface="Calibri" panose="020F0502020204030204" pitchFamily="34" charset="0"/>
              </a:defRPr>
            </a:lvl1pPr>
          </a:lstStyle>
          <a:p>
            <a:r>
              <a:rPr lang="sv-SE" dirty="0"/>
              <a:t>För att se detta ”mappar” du upp ”Ansökningsdetaljer” på respektive elev! I urvalen till höger kan du filtrera olika typer av bekräftelser. Motsvarande information finns även i excelfilen under fliken samt i urvalen som visas på fliken.</a:t>
            </a:r>
          </a:p>
        </p:txBody>
      </p:sp>
    </p:spTree>
    <p:extLst>
      <p:ext uri="{BB962C8B-B14F-4D97-AF65-F5344CB8AC3E}">
        <p14:creationId xmlns:p14="http://schemas.microsoft.com/office/powerpoint/2010/main" val="61086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AA50B-D0A4-4810-AA55-340B6289F183}" type="slidenum">
              <a:rPr kumimoji="0" lang="sv-SE" sz="10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000" b="0" i="0" u="none" strike="noStrike" kern="1200" cap="none" spc="0" normalizeH="0" baseline="0" noProof="0" dirty="0">
              <a:ln>
                <a:noFill/>
              </a:ln>
              <a:solidFill>
                <a:prstClr val="black">
                  <a:tint val="75000"/>
                </a:prstClr>
              </a:solidFill>
              <a:effectLst/>
              <a:uLnTx/>
              <a:uFillTx/>
              <a:latin typeface="Gill Sans MT"/>
              <a:ea typeface="+mn-ea"/>
              <a:cs typeface="+mn-cs"/>
            </a:endParaRPr>
          </a:p>
        </p:txBody>
      </p:sp>
      <p:pic>
        <p:nvPicPr>
          <p:cNvPr id="3" name="Bildobjekt 2"/>
          <p:cNvPicPr>
            <a:picLocks noChangeAspect="1"/>
          </p:cNvPicPr>
          <p:nvPr/>
        </p:nvPicPr>
        <p:blipFill>
          <a:blip r:embed="rId2"/>
          <a:stretch>
            <a:fillRect/>
          </a:stretch>
        </p:blipFill>
        <p:spPr>
          <a:xfrm>
            <a:off x="323528" y="847017"/>
            <a:ext cx="4320675" cy="5802257"/>
          </a:xfrm>
          <a:prstGeom prst="rect">
            <a:avLst/>
          </a:prstGeom>
          <a:solidFill>
            <a:schemeClr val="bg1"/>
          </a:solidFill>
          <a:ln w="12700">
            <a:solidFill>
              <a:schemeClr val="tx1"/>
            </a:solidFill>
            <a:tailEnd type="arrow"/>
          </a:ln>
        </p:spPr>
      </p:pic>
      <p:pic>
        <p:nvPicPr>
          <p:cNvPr id="4" name="Bildobjekt 3"/>
          <p:cNvPicPr>
            <a:picLocks noChangeAspect="1"/>
          </p:cNvPicPr>
          <p:nvPr/>
        </p:nvPicPr>
        <p:blipFill>
          <a:blip r:embed="rId3"/>
          <a:stretch>
            <a:fillRect/>
          </a:stretch>
        </p:blipFill>
        <p:spPr>
          <a:xfrm>
            <a:off x="4788024" y="847016"/>
            <a:ext cx="4056862" cy="5802257"/>
          </a:xfrm>
          <a:prstGeom prst="rect">
            <a:avLst/>
          </a:prstGeom>
          <a:solidFill>
            <a:schemeClr val="bg1"/>
          </a:solidFill>
          <a:ln w="12700">
            <a:solidFill>
              <a:schemeClr val="tx1"/>
            </a:solidFill>
            <a:tailEnd type="arrow"/>
          </a:ln>
        </p:spPr>
      </p:pic>
      <p:sp>
        <p:nvSpPr>
          <p:cNvPr id="5" name="textruta 4"/>
          <p:cNvSpPr txBox="1"/>
          <p:nvPr/>
        </p:nvSpPr>
        <p:spPr>
          <a:xfrm>
            <a:off x="323528" y="188640"/>
            <a:ext cx="29523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60" normalizeH="0" baseline="0" noProof="0" dirty="0">
                <a:ln>
                  <a:noFill/>
                </a:ln>
                <a:solidFill>
                  <a:srgbClr val="000000"/>
                </a:solidFill>
                <a:effectLst/>
                <a:uLnTx/>
                <a:uFillTx/>
                <a:latin typeface="Stockholm Type Bold" pitchFamily="50" charset="0"/>
                <a:ea typeface="+mn-ea"/>
                <a:cs typeface="+mn-cs"/>
              </a:rPr>
              <a:t>Besked typ 1:</a:t>
            </a:r>
          </a:p>
        </p:txBody>
      </p:sp>
      <p:pic>
        <p:nvPicPr>
          <p:cNvPr id="6" name="Bildobjekt 5"/>
          <p:cNvPicPr>
            <a:picLocks noChangeAspect="1"/>
          </p:cNvPicPr>
          <p:nvPr/>
        </p:nvPicPr>
        <p:blipFill>
          <a:blip r:embed="rId4"/>
          <a:stretch>
            <a:fillRect/>
          </a:stretch>
        </p:blipFill>
        <p:spPr>
          <a:xfrm>
            <a:off x="4853066" y="908719"/>
            <a:ext cx="3967405" cy="2644937"/>
          </a:xfrm>
          <a:prstGeom prst="rect">
            <a:avLst/>
          </a:prstGeom>
        </p:spPr>
      </p:pic>
    </p:spTree>
    <p:extLst>
      <p:ext uri="{BB962C8B-B14F-4D97-AF65-F5344CB8AC3E}">
        <p14:creationId xmlns:p14="http://schemas.microsoft.com/office/powerpoint/2010/main" val="2406872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AA50B-D0A4-4810-AA55-340B6289F183}" type="slidenum">
              <a:rPr kumimoji="0" lang="sv-SE" sz="10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000" b="0" i="0" u="none" strike="noStrike" kern="1200" cap="none" spc="0" normalizeH="0" baseline="0" noProof="0" dirty="0">
              <a:ln>
                <a:noFill/>
              </a:ln>
              <a:solidFill>
                <a:prstClr val="black">
                  <a:tint val="75000"/>
                </a:prstClr>
              </a:solidFill>
              <a:effectLst/>
              <a:uLnTx/>
              <a:uFillTx/>
              <a:latin typeface="Gill Sans MT"/>
              <a:ea typeface="+mn-ea"/>
              <a:cs typeface="+mn-cs"/>
            </a:endParaRPr>
          </a:p>
        </p:txBody>
      </p:sp>
      <p:pic>
        <p:nvPicPr>
          <p:cNvPr id="3" name="Bildobjekt 2"/>
          <p:cNvPicPr>
            <a:picLocks noChangeAspect="1"/>
          </p:cNvPicPr>
          <p:nvPr/>
        </p:nvPicPr>
        <p:blipFill>
          <a:blip r:embed="rId2"/>
          <a:stretch>
            <a:fillRect/>
          </a:stretch>
        </p:blipFill>
        <p:spPr>
          <a:xfrm>
            <a:off x="350658" y="803021"/>
            <a:ext cx="4105512" cy="5814974"/>
          </a:xfrm>
          <a:prstGeom prst="rect">
            <a:avLst/>
          </a:prstGeom>
          <a:solidFill>
            <a:schemeClr val="bg1"/>
          </a:solidFill>
          <a:ln w="12700">
            <a:solidFill>
              <a:schemeClr val="tx1"/>
            </a:solidFill>
            <a:tailEnd type="arrow"/>
          </a:ln>
        </p:spPr>
      </p:pic>
      <p:pic>
        <p:nvPicPr>
          <p:cNvPr id="4" name="Bildobjekt 3"/>
          <p:cNvPicPr>
            <a:picLocks noChangeAspect="1"/>
          </p:cNvPicPr>
          <p:nvPr/>
        </p:nvPicPr>
        <p:blipFill>
          <a:blip r:embed="rId3"/>
          <a:stretch>
            <a:fillRect/>
          </a:stretch>
        </p:blipFill>
        <p:spPr>
          <a:xfrm>
            <a:off x="4644008" y="803021"/>
            <a:ext cx="4042792" cy="5814974"/>
          </a:xfrm>
          <a:prstGeom prst="rect">
            <a:avLst/>
          </a:prstGeom>
          <a:solidFill>
            <a:schemeClr val="bg1"/>
          </a:solidFill>
          <a:ln w="12700">
            <a:solidFill>
              <a:schemeClr val="tx1"/>
            </a:solidFill>
            <a:tailEnd type="arrow"/>
          </a:ln>
        </p:spPr>
      </p:pic>
      <p:sp>
        <p:nvSpPr>
          <p:cNvPr id="5" name="textruta 4"/>
          <p:cNvSpPr txBox="1"/>
          <p:nvPr/>
        </p:nvSpPr>
        <p:spPr>
          <a:xfrm>
            <a:off x="323528" y="188640"/>
            <a:ext cx="29523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60" normalizeH="0" baseline="0" noProof="0" dirty="0">
                <a:ln>
                  <a:noFill/>
                </a:ln>
                <a:solidFill>
                  <a:srgbClr val="000000"/>
                </a:solidFill>
                <a:effectLst/>
                <a:uLnTx/>
                <a:uFillTx/>
                <a:latin typeface="Stockholm Type Bold" pitchFamily="50" charset="0"/>
                <a:ea typeface="+mn-ea"/>
                <a:cs typeface="+mn-cs"/>
              </a:rPr>
              <a:t>Besked typ 2:</a:t>
            </a:r>
          </a:p>
        </p:txBody>
      </p:sp>
      <p:pic>
        <p:nvPicPr>
          <p:cNvPr id="6" name="Bildobjekt 5"/>
          <p:cNvPicPr>
            <a:picLocks noChangeAspect="1"/>
          </p:cNvPicPr>
          <p:nvPr/>
        </p:nvPicPr>
        <p:blipFill>
          <a:blip r:embed="rId4"/>
          <a:stretch>
            <a:fillRect/>
          </a:stretch>
        </p:blipFill>
        <p:spPr>
          <a:xfrm>
            <a:off x="4644008" y="817757"/>
            <a:ext cx="3970820" cy="2647213"/>
          </a:xfrm>
          <a:prstGeom prst="rect">
            <a:avLst/>
          </a:prstGeom>
        </p:spPr>
      </p:pic>
    </p:spTree>
    <p:extLst>
      <p:ext uri="{BB962C8B-B14F-4D97-AF65-F5344CB8AC3E}">
        <p14:creationId xmlns:p14="http://schemas.microsoft.com/office/powerpoint/2010/main" val="3983467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AA50B-D0A4-4810-AA55-340B6289F183}" type="slidenum">
              <a:rPr kumimoji="0" lang="sv-SE" sz="10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000" b="0" i="0" u="none" strike="noStrike" kern="1200" cap="none" spc="0" normalizeH="0" baseline="0" noProof="0" dirty="0">
              <a:ln>
                <a:noFill/>
              </a:ln>
              <a:solidFill>
                <a:prstClr val="black">
                  <a:tint val="75000"/>
                </a:prstClr>
              </a:solidFill>
              <a:effectLst/>
              <a:uLnTx/>
              <a:uFillTx/>
              <a:latin typeface="Gill Sans MT"/>
              <a:ea typeface="+mn-ea"/>
              <a:cs typeface="+mn-cs"/>
            </a:endParaRPr>
          </a:p>
        </p:txBody>
      </p:sp>
      <p:sp>
        <p:nvSpPr>
          <p:cNvPr id="3" name="textruta 2"/>
          <p:cNvSpPr txBox="1"/>
          <p:nvPr/>
        </p:nvSpPr>
        <p:spPr>
          <a:xfrm>
            <a:off x="323528" y="188640"/>
            <a:ext cx="29523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60" normalizeH="0" baseline="0" noProof="0" dirty="0">
                <a:ln>
                  <a:noFill/>
                </a:ln>
                <a:solidFill>
                  <a:srgbClr val="000000"/>
                </a:solidFill>
                <a:effectLst/>
                <a:uLnTx/>
                <a:uFillTx/>
                <a:latin typeface="Stockholm Type Bold" pitchFamily="50" charset="0"/>
                <a:ea typeface="+mn-ea"/>
                <a:cs typeface="+mn-cs"/>
              </a:rPr>
              <a:t>Besked typ 3:</a:t>
            </a:r>
          </a:p>
        </p:txBody>
      </p:sp>
      <p:pic>
        <p:nvPicPr>
          <p:cNvPr id="4" name="Bildobjekt 3"/>
          <p:cNvPicPr>
            <a:picLocks noChangeAspect="1"/>
          </p:cNvPicPr>
          <p:nvPr/>
        </p:nvPicPr>
        <p:blipFill>
          <a:blip r:embed="rId2"/>
          <a:stretch>
            <a:fillRect/>
          </a:stretch>
        </p:blipFill>
        <p:spPr>
          <a:xfrm>
            <a:off x="323528" y="875075"/>
            <a:ext cx="3966803" cy="5624776"/>
          </a:xfrm>
          <a:prstGeom prst="rect">
            <a:avLst/>
          </a:prstGeom>
          <a:solidFill>
            <a:schemeClr val="bg1"/>
          </a:solidFill>
          <a:ln w="12700">
            <a:solidFill>
              <a:schemeClr val="tx1"/>
            </a:solidFill>
            <a:tailEnd type="arrow"/>
          </a:ln>
        </p:spPr>
      </p:pic>
      <p:pic>
        <p:nvPicPr>
          <p:cNvPr id="5" name="Bildobjekt 4"/>
          <p:cNvPicPr>
            <a:picLocks noChangeAspect="1"/>
          </p:cNvPicPr>
          <p:nvPr/>
        </p:nvPicPr>
        <p:blipFill>
          <a:blip r:embed="rId3"/>
          <a:stretch>
            <a:fillRect/>
          </a:stretch>
        </p:blipFill>
        <p:spPr>
          <a:xfrm>
            <a:off x="4427984" y="875075"/>
            <a:ext cx="3998003" cy="5624776"/>
          </a:xfrm>
          <a:prstGeom prst="rect">
            <a:avLst/>
          </a:prstGeom>
          <a:solidFill>
            <a:schemeClr val="bg1"/>
          </a:solidFill>
          <a:ln w="12700">
            <a:solidFill>
              <a:schemeClr val="tx1"/>
            </a:solidFill>
            <a:tailEnd type="arrow"/>
          </a:ln>
        </p:spPr>
      </p:pic>
      <p:sp>
        <p:nvSpPr>
          <p:cNvPr id="6" name="textruta 5"/>
          <p:cNvSpPr txBox="1"/>
          <p:nvPr/>
        </p:nvSpPr>
        <p:spPr>
          <a:xfrm>
            <a:off x="4426099" y="188640"/>
            <a:ext cx="29523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60" normalizeH="0" baseline="0" noProof="0" dirty="0">
                <a:ln>
                  <a:noFill/>
                </a:ln>
                <a:solidFill>
                  <a:srgbClr val="000000"/>
                </a:solidFill>
                <a:effectLst/>
                <a:uLnTx/>
                <a:uFillTx/>
                <a:latin typeface="Stockholm Type Bold" pitchFamily="50" charset="0"/>
                <a:ea typeface="+mn-ea"/>
                <a:cs typeface="+mn-cs"/>
              </a:rPr>
              <a:t>Besked typ 4:</a:t>
            </a:r>
          </a:p>
        </p:txBody>
      </p:sp>
      <p:pic>
        <p:nvPicPr>
          <p:cNvPr id="7" name="Bildobjekt 6"/>
          <p:cNvPicPr>
            <a:picLocks noChangeAspect="1"/>
          </p:cNvPicPr>
          <p:nvPr/>
        </p:nvPicPr>
        <p:blipFill>
          <a:blip r:embed="rId4"/>
          <a:stretch>
            <a:fillRect/>
          </a:stretch>
        </p:blipFill>
        <p:spPr>
          <a:xfrm>
            <a:off x="5508104" y="3212976"/>
            <a:ext cx="2448272" cy="1268501"/>
          </a:xfrm>
          <a:prstGeom prst="rect">
            <a:avLst/>
          </a:prstGeom>
        </p:spPr>
      </p:pic>
      <p:pic>
        <p:nvPicPr>
          <p:cNvPr id="8" name="Bildobjekt 7"/>
          <p:cNvPicPr>
            <a:picLocks noChangeAspect="1"/>
          </p:cNvPicPr>
          <p:nvPr/>
        </p:nvPicPr>
        <p:blipFill>
          <a:blip r:embed="rId4"/>
          <a:stretch>
            <a:fillRect/>
          </a:stretch>
        </p:blipFill>
        <p:spPr>
          <a:xfrm>
            <a:off x="1403648" y="3652138"/>
            <a:ext cx="2448272" cy="1268500"/>
          </a:xfrm>
          <a:prstGeom prst="rect">
            <a:avLst/>
          </a:prstGeom>
        </p:spPr>
      </p:pic>
    </p:spTree>
    <p:extLst>
      <p:ext uri="{BB962C8B-B14F-4D97-AF65-F5344CB8AC3E}">
        <p14:creationId xmlns:p14="http://schemas.microsoft.com/office/powerpoint/2010/main" val="2341012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60AA50B-D0A4-4810-AA55-340B6289F183}" type="slidenum">
              <a:rPr lang="sv-SE" smtClean="0"/>
              <a:pPr/>
              <a:t>2</a:t>
            </a:fld>
            <a:endParaRPr lang="sv-SE" dirty="0"/>
          </a:p>
        </p:txBody>
      </p:sp>
      <p:pic>
        <p:nvPicPr>
          <p:cNvPr id="4" name="Bildobjekt 3"/>
          <p:cNvPicPr>
            <a:picLocks noChangeAspect="1"/>
          </p:cNvPicPr>
          <p:nvPr/>
        </p:nvPicPr>
        <p:blipFill>
          <a:blip r:embed="rId3"/>
          <a:stretch>
            <a:fillRect/>
          </a:stretch>
        </p:blipFill>
        <p:spPr>
          <a:xfrm>
            <a:off x="107503" y="116632"/>
            <a:ext cx="9070165" cy="6715205"/>
          </a:xfrm>
          <a:prstGeom prst="rect">
            <a:avLst/>
          </a:prstGeom>
        </p:spPr>
      </p:pic>
      <p:sp>
        <p:nvSpPr>
          <p:cNvPr id="6" name="textruta 5"/>
          <p:cNvSpPr txBox="1"/>
          <p:nvPr/>
        </p:nvSpPr>
        <p:spPr>
          <a:xfrm rot="920275">
            <a:off x="2567849" y="2415170"/>
            <a:ext cx="3664898" cy="584775"/>
          </a:xfrm>
          <a:prstGeom prst="rect">
            <a:avLst/>
          </a:prstGeom>
          <a:noFill/>
          <a:ln w="73025">
            <a:solidFill>
              <a:srgbClr val="C00000"/>
            </a:solidFill>
            <a:prstDash val="sysDash"/>
          </a:ln>
        </p:spPr>
        <p:txBody>
          <a:bodyPr wrap="square" rtlCol="0">
            <a:spAutoFit/>
          </a:bodyPr>
          <a:lstStyle/>
          <a:p>
            <a:pPr algn="ctr"/>
            <a:r>
              <a:rPr lang="sv-SE" sz="1600" dirty="0">
                <a:latin typeface="Stockholm Type Bold" pitchFamily="50" charset="0"/>
                <a:cs typeface="Calibri" panose="020F0502020204030204" pitchFamily="34" charset="0"/>
              </a:rPr>
              <a:t>Senast redigerad tidplan skickas per mejl till anslutna skolor!</a:t>
            </a:r>
          </a:p>
        </p:txBody>
      </p:sp>
    </p:spTree>
    <p:extLst>
      <p:ext uri="{BB962C8B-B14F-4D97-AF65-F5344CB8AC3E}">
        <p14:creationId xmlns:p14="http://schemas.microsoft.com/office/powerpoint/2010/main" val="3352404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96009" y="1052736"/>
            <a:ext cx="8149447" cy="3293209"/>
          </a:xfrm>
          <a:prstGeom prst="rect">
            <a:avLst/>
          </a:prstGeom>
        </p:spPr>
        <p:txBody>
          <a:bodyPr wrap="square">
            <a:spAutoFit/>
          </a:bodyPr>
          <a:lstStyle/>
          <a:p>
            <a:r>
              <a:rPr lang="sv-SE" sz="1600" dirty="0">
                <a:latin typeface="Stockholm Type Regular" pitchFamily="50" charset="0"/>
                <a:cs typeface="Calibri" panose="020F0502020204030204" pitchFamily="34" charset="0"/>
              </a:rPr>
              <a:t>Antagningstjänsten är en webbaserad e-tjänst som syftar till att samordna antagningsprocessen för grundskolorna i Stockholm stad och säkerställa att vårdnadshavarens önskan om skola i största möjliga mån tillgodoses. </a:t>
            </a:r>
          </a:p>
          <a:p>
            <a:endParaRPr lang="sv-SE" sz="1600" dirty="0">
              <a:latin typeface="Stockholm Type Regular" pitchFamily="50" charset="0"/>
              <a:cs typeface="Calibri" panose="020F0502020204030204" pitchFamily="34" charset="0"/>
            </a:endParaRPr>
          </a:p>
          <a:p>
            <a:r>
              <a:rPr lang="sv-SE" sz="1600" dirty="0">
                <a:latin typeface="Stockholm Type Regular" pitchFamily="50" charset="0"/>
                <a:cs typeface="Calibri" panose="020F0502020204030204" pitchFamily="34" charset="0"/>
              </a:rPr>
              <a:t>Vi förutsätter att de som får behörighet till Antagningstjänsten använder den i enlighet med vad den syftar till och inte på ett sätt som kan vara till nackdel för andra skolor eller vårdnadshavare. Vårdandshavarens önskan om skola ska hela tiden vara i centrum för all skolplacering.</a:t>
            </a:r>
          </a:p>
          <a:p>
            <a:endParaRPr lang="sv-SE" sz="1600" dirty="0">
              <a:latin typeface="Stockholm Type Regular" pitchFamily="50" charset="0"/>
              <a:cs typeface="Calibri" panose="020F0502020204030204" pitchFamily="34" charset="0"/>
            </a:endParaRPr>
          </a:p>
          <a:p>
            <a:r>
              <a:rPr lang="sv-SE" sz="1600" dirty="0">
                <a:latin typeface="Stockholm Type Regular" pitchFamily="50" charset="0"/>
                <a:cs typeface="Calibri" panose="020F0502020204030204" pitchFamily="34" charset="0"/>
              </a:rPr>
              <a:t>När du loggar in i systemet godkänner du detta. Den som inte följer eller på annat sätt motverkar syftet enligt ovan riskerar att mista sin behörighet till Antagningstjänsten.</a:t>
            </a:r>
          </a:p>
          <a:p>
            <a:endParaRPr lang="sv-SE" sz="1600" dirty="0">
              <a:latin typeface="Stockholm Type Regular" pitchFamily="50" charset="0"/>
              <a:cs typeface="Calibri" panose="020F0502020204030204" pitchFamily="34" charset="0"/>
            </a:endParaRPr>
          </a:p>
        </p:txBody>
      </p:sp>
      <p:sp>
        <p:nvSpPr>
          <p:cNvPr id="3" name="Rubrik 2"/>
          <p:cNvSpPr txBox="1">
            <a:spLocks/>
          </p:cNvSpPr>
          <p:nvPr/>
        </p:nvSpPr>
        <p:spPr>
          <a:xfrm>
            <a:off x="374848" y="341784"/>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v-SE" sz="2800" b="1" spc="60" dirty="0">
                <a:solidFill>
                  <a:srgbClr val="000000"/>
                </a:solidFill>
                <a:latin typeface="Stockholm Type Bold" pitchFamily="50" charset="0"/>
              </a:rPr>
              <a:t>Förhållningssätt</a:t>
            </a:r>
          </a:p>
        </p:txBody>
      </p:sp>
      <p:grpSp>
        <p:nvGrpSpPr>
          <p:cNvPr id="7" name="Grupp 6"/>
          <p:cNvGrpSpPr/>
          <p:nvPr/>
        </p:nvGrpSpPr>
        <p:grpSpPr>
          <a:xfrm>
            <a:off x="5197699" y="4077072"/>
            <a:ext cx="3489101" cy="2633039"/>
            <a:chOff x="5197699" y="4077072"/>
            <a:chExt cx="3489101" cy="2633039"/>
          </a:xfrm>
        </p:grpSpPr>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699" y="4077072"/>
              <a:ext cx="3489101" cy="2633039"/>
            </a:xfrm>
            <a:prstGeom prst="rect">
              <a:avLst/>
            </a:prstGeom>
          </p:spPr>
        </p:pic>
        <p:sp>
          <p:nvSpPr>
            <p:cNvPr id="6" name="Rektangel med rundade hörn 5"/>
            <p:cNvSpPr/>
            <p:nvPr/>
          </p:nvSpPr>
          <p:spPr>
            <a:xfrm rot="533847">
              <a:off x="7561773" y="4801615"/>
              <a:ext cx="849816" cy="5040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latin typeface="Stockholm Type Regular" pitchFamily="50" charset="0"/>
              </a:endParaRPr>
            </a:p>
          </p:txBody>
        </p:sp>
      </p:grpSp>
      <p:sp>
        <p:nvSpPr>
          <p:cNvPr id="5" name="Platshållare för bildnummer 4"/>
          <p:cNvSpPr>
            <a:spLocks noGrp="1"/>
          </p:cNvSpPr>
          <p:nvPr>
            <p:ph type="sldNum" sz="quarter" idx="12"/>
          </p:nvPr>
        </p:nvSpPr>
        <p:spPr/>
        <p:txBody>
          <a:bodyPr/>
          <a:lstStyle/>
          <a:p>
            <a:fld id="{060AA50B-D0A4-4810-AA55-340B6289F183}" type="slidenum">
              <a:rPr lang="sv-SE" smtClean="0"/>
              <a:pPr/>
              <a:t>3</a:t>
            </a:fld>
            <a:endParaRPr lang="sv-SE" dirty="0"/>
          </a:p>
        </p:txBody>
      </p:sp>
    </p:spTree>
    <p:extLst>
      <p:ext uri="{BB962C8B-B14F-4D97-AF65-F5344CB8AC3E}">
        <p14:creationId xmlns:p14="http://schemas.microsoft.com/office/powerpoint/2010/main" val="2493275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D814F0C8-8BD2-4CC5-AABC-961FBD4EFE89}"/>
              </a:ext>
            </a:extLst>
          </p:cNvPr>
          <p:cNvPicPr>
            <a:picLocks noChangeAspect="1"/>
          </p:cNvPicPr>
          <p:nvPr/>
        </p:nvPicPr>
        <p:blipFill>
          <a:blip r:embed="rId3"/>
          <a:stretch>
            <a:fillRect/>
          </a:stretch>
        </p:blipFill>
        <p:spPr>
          <a:xfrm>
            <a:off x="5937686" y="1849294"/>
            <a:ext cx="2906640" cy="4185761"/>
          </a:xfrm>
          <a:prstGeom prst="rect">
            <a:avLst/>
          </a:prstGeom>
        </p:spPr>
      </p:pic>
      <p:sp>
        <p:nvSpPr>
          <p:cNvPr id="9" name="Rubrik 1"/>
          <p:cNvSpPr txBox="1">
            <a:spLocks/>
          </p:cNvSpPr>
          <p:nvPr/>
        </p:nvSpPr>
        <p:spPr>
          <a:xfrm>
            <a:off x="25152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v-SE" sz="2800" b="1" spc="60" dirty="0">
                <a:solidFill>
                  <a:srgbClr val="000000"/>
                </a:solidFill>
                <a:latin typeface="Stockholm Type Bold" pitchFamily="50" charset="0"/>
              </a:rPr>
              <a:t>Inloggning och behörighet</a:t>
            </a:r>
          </a:p>
        </p:txBody>
      </p:sp>
      <p:sp>
        <p:nvSpPr>
          <p:cNvPr id="2" name="textruta 1"/>
          <p:cNvSpPr txBox="1"/>
          <p:nvPr/>
        </p:nvSpPr>
        <p:spPr>
          <a:xfrm>
            <a:off x="251520" y="879108"/>
            <a:ext cx="7982691" cy="954107"/>
          </a:xfrm>
          <a:prstGeom prst="rect">
            <a:avLst/>
          </a:prstGeom>
          <a:noFill/>
        </p:spPr>
        <p:txBody>
          <a:bodyPr wrap="square" rtlCol="0">
            <a:spAutoFit/>
          </a:bodyPr>
          <a:lstStyle/>
          <a:p>
            <a:r>
              <a:rPr lang="sv-SE" sz="1400" dirty="0">
                <a:latin typeface="Stockholm Type Regular" pitchFamily="50" charset="0"/>
                <a:cs typeface="Calibri" panose="020F0502020204030204" pitchFamily="34" charset="0"/>
              </a:rPr>
              <a:t>Kontrollera i ett tidigt skede (januari) att du har behörighet att logga in i systemet – Antagningstjänsten. På EF-sidan för Söka skola  finns den mall du ska använda för att söka behörighet. På webbsidan hittar du även en instruktion för inloggning till Antagningstjänsten - se rubrik ”Dokument om Söka skola”</a:t>
            </a:r>
          </a:p>
        </p:txBody>
      </p:sp>
      <p:sp>
        <p:nvSpPr>
          <p:cNvPr id="3" name="textruta 2"/>
          <p:cNvSpPr txBox="1"/>
          <p:nvPr/>
        </p:nvSpPr>
        <p:spPr>
          <a:xfrm>
            <a:off x="249054" y="1977291"/>
            <a:ext cx="5688632" cy="4185761"/>
          </a:xfrm>
          <a:prstGeom prst="rect">
            <a:avLst/>
          </a:prstGeom>
          <a:noFill/>
        </p:spPr>
        <p:txBody>
          <a:bodyPr wrap="square" rtlCol="0">
            <a:spAutoFit/>
          </a:bodyPr>
          <a:lstStyle/>
          <a:p>
            <a:pPr marL="342900" indent="-342900">
              <a:buAutoNum type="arabicPeriod"/>
            </a:pPr>
            <a:r>
              <a:rPr lang="sv-SE" sz="1400" dirty="0">
                <a:latin typeface="Stockholm Type Regular" pitchFamily="50" charset="0"/>
                <a:cs typeface="Calibri" panose="020F0502020204030204" pitchFamily="34" charset="0"/>
              </a:rPr>
              <a:t>Gå alltid via EF-sidan för Att söka skola (gör sidan till en favorit). Undvik att göra egna genvägar till inloggningssidan.  Om du går via sidan missar du inte viktig information som presenteras överst på sidan. </a:t>
            </a:r>
            <a:br>
              <a:rPr lang="sv-SE" sz="1400" dirty="0">
                <a:latin typeface="Stockholm Type Regular" pitchFamily="50" charset="0"/>
                <a:cs typeface="Calibri" panose="020F0502020204030204" pitchFamily="34" charset="0"/>
              </a:rPr>
            </a:br>
            <a:endParaRPr lang="sv-SE" sz="1400" dirty="0">
              <a:latin typeface="Stockholm Type Regular" pitchFamily="50" charset="0"/>
              <a:cs typeface="Calibri" panose="020F0502020204030204" pitchFamily="34" charset="0"/>
            </a:endParaRPr>
          </a:p>
          <a:p>
            <a:pPr marL="342900" indent="-342900">
              <a:buAutoNum type="arabicPeriod"/>
            </a:pPr>
            <a:r>
              <a:rPr lang="sv-SE" sz="1400" dirty="0">
                <a:latin typeface="Stockholm Type Regular" pitchFamily="50" charset="0"/>
                <a:cs typeface="Calibri" panose="020F0502020204030204" pitchFamily="34" charset="0"/>
              </a:rPr>
              <a:t>Se rubrik ”Inloggning Antagningstjänsten” och klicka på länken för inloggning.</a:t>
            </a:r>
            <a:br>
              <a:rPr lang="sv-SE" sz="1400" dirty="0">
                <a:latin typeface="Stockholm Type Regular" pitchFamily="50" charset="0"/>
                <a:cs typeface="Calibri" panose="020F0502020204030204" pitchFamily="34" charset="0"/>
              </a:rPr>
            </a:br>
            <a:endParaRPr lang="sv-SE" sz="1400" dirty="0">
              <a:latin typeface="Stockholm Type Regular" pitchFamily="50" charset="0"/>
              <a:cs typeface="Calibri" panose="020F0502020204030204" pitchFamily="34" charset="0"/>
            </a:endParaRPr>
          </a:p>
          <a:p>
            <a:pPr marL="342900" indent="-342900">
              <a:buAutoNum type="arabicPeriod"/>
            </a:pPr>
            <a:r>
              <a:rPr lang="sv-SE" sz="1400" dirty="0">
                <a:latin typeface="Stockholm Type Regular" pitchFamily="50" charset="0"/>
                <a:cs typeface="Calibri" panose="020F0502020204030204" pitchFamily="34" charset="0"/>
              </a:rPr>
              <a:t>Välj inloggningssätt, observera att flik ”Extern medborgare” är förvald.</a:t>
            </a:r>
          </a:p>
          <a:p>
            <a:pPr marL="342900" indent="-342900">
              <a:buAutoNum type="arabicPeriod"/>
            </a:pPr>
            <a:endParaRPr lang="sv-SE" sz="1400" dirty="0">
              <a:latin typeface="Stockholm Type Regular" pitchFamily="50" charset="0"/>
              <a:cs typeface="Calibri" panose="020F0502020204030204" pitchFamily="34" charset="0"/>
            </a:endParaRPr>
          </a:p>
          <a:p>
            <a:r>
              <a:rPr lang="sv-SE" sz="1400" dirty="0">
                <a:latin typeface="Stockholm Type Regular" pitchFamily="50" charset="0"/>
                <a:cs typeface="Calibri" panose="020F0502020204030204" pitchFamily="34" charset="0"/>
              </a:rPr>
              <a:t>Om du får problem med din inloggning!</a:t>
            </a:r>
          </a:p>
          <a:p>
            <a:pPr marL="285750" indent="-285750">
              <a:buFont typeface="Arial" panose="020B0604020202020204" pitchFamily="34" charset="0"/>
              <a:buChar char="•"/>
            </a:pPr>
            <a:r>
              <a:rPr lang="sv-SE" sz="1400" dirty="0">
                <a:latin typeface="Stockholm Type Regular" pitchFamily="50" charset="0"/>
                <a:cs typeface="Calibri" panose="020F0502020204030204" pitchFamily="34" charset="0"/>
              </a:rPr>
              <a:t>Se instruktion för åtkomst till skolvalstjänsten som finns under dokument på EF-sidan.</a:t>
            </a:r>
          </a:p>
          <a:p>
            <a:pPr marL="285750" indent="-285750">
              <a:buFont typeface="Arial" panose="020B0604020202020204" pitchFamily="34" charset="0"/>
              <a:buChar char="•"/>
            </a:pPr>
            <a:r>
              <a:rPr lang="sv-SE" sz="1400" dirty="0">
                <a:latin typeface="Stockholm Type Regular" pitchFamily="50" charset="0"/>
                <a:cs typeface="Calibri" panose="020F0502020204030204" pitchFamily="34" charset="0"/>
              </a:rPr>
              <a:t>Om problem kvarstår - kontakta skolval@edu.stockholm.se</a:t>
            </a:r>
          </a:p>
          <a:p>
            <a:pPr marL="285750" indent="-285750">
              <a:buFont typeface="Arial" panose="020B0604020202020204" pitchFamily="34" charset="0"/>
              <a:buChar char="•"/>
            </a:pPr>
            <a:endParaRPr lang="sv-SE" sz="1400" dirty="0">
              <a:latin typeface="Stockholm Type Regular" pitchFamily="50" charset="0"/>
              <a:cs typeface="Calibri" panose="020F0502020204030204" pitchFamily="34" charset="0"/>
            </a:endParaRPr>
          </a:p>
          <a:p>
            <a:r>
              <a:rPr lang="sv-SE" sz="1400" dirty="0">
                <a:latin typeface="Stockholm Type Regular" pitchFamily="50" charset="0"/>
                <a:cs typeface="Calibri" panose="020F0502020204030204" pitchFamily="34" charset="0"/>
                <a:hlinkClick r:id="rId4"/>
              </a:rPr>
              <a:t>Länk till EF-sidan för Söka skola!</a:t>
            </a:r>
            <a:endParaRPr lang="sv-SE" sz="1400" dirty="0">
              <a:latin typeface="Stockholm Type Regular" pitchFamily="50" charset="0"/>
              <a:cs typeface="Calibri" panose="020F0502020204030204" pitchFamily="34" charset="0"/>
            </a:endParaRPr>
          </a:p>
          <a:p>
            <a:endParaRPr lang="sv-SE" sz="1400" dirty="0">
              <a:latin typeface="Stockholm Type Regular" pitchFamily="50" charset="0"/>
              <a:cs typeface="Calibri" panose="020F0502020204030204" pitchFamily="34" charset="0"/>
            </a:endParaRPr>
          </a:p>
          <a:p>
            <a:pPr marL="285750" indent="-285750">
              <a:buFontTx/>
              <a:buChar char="-"/>
            </a:pPr>
            <a:endParaRPr lang="sv-SE" sz="1400" dirty="0">
              <a:latin typeface="Stockholm Type Regular" pitchFamily="50" charset="0"/>
              <a:cs typeface="Calibri" panose="020F0502020204030204" pitchFamily="34" charset="0"/>
            </a:endParaRPr>
          </a:p>
        </p:txBody>
      </p:sp>
      <p:sp>
        <p:nvSpPr>
          <p:cNvPr id="4" name="Platshållare för bildnummer 3"/>
          <p:cNvSpPr>
            <a:spLocks noGrp="1"/>
          </p:cNvSpPr>
          <p:nvPr>
            <p:ph type="sldNum" sz="quarter" idx="12"/>
          </p:nvPr>
        </p:nvSpPr>
        <p:spPr/>
        <p:txBody>
          <a:bodyPr/>
          <a:lstStyle/>
          <a:p>
            <a:fld id="{060AA50B-D0A4-4810-AA55-340B6289F183}" type="slidenum">
              <a:rPr lang="sv-SE" smtClean="0"/>
              <a:pPr/>
              <a:t>4</a:t>
            </a:fld>
            <a:endParaRPr lang="sv-SE"/>
          </a:p>
        </p:txBody>
      </p:sp>
      <p:cxnSp>
        <p:nvCxnSpPr>
          <p:cNvPr id="10" name="Rak pilkoppling 9"/>
          <p:cNvCxnSpPr>
            <a:cxnSpLocks/>
          </p:cNvCxnSpPr>
          <p:nvPr/>
        </p:nvCxnSpPr>
        <p:spPr>
          <a:xfrm>
            <a:off x="3779912" y="3372009"/>
            <a:ext cx="2448272" cy="236124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3921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150040" y="3239767"/>
            <a:ext cx="8801100" cy="647700"/>
          </a:xfrm>
          <a:prstGeom prst="rect">
            <a:avLst/>
          </a:prstGeom>
          <a:ln>
            <a:noFill/>
          </a:ln>
          <a:effectLst>
            <a:outerShdw blurRad="292100" dist="139700" dir="2700000" algn="tl" rotWithShape="0">
              <a:srgbClr val="333333">
                <a:alpha val="65000"/>
              </a:srgbClr>
            </a:outerShdw>
          </a:effectLst>
        </p:spPr>
      </p:pic>
      <p:sp>
        <p:nvSpPr>
          <p:cNvPr id="10" name="Rubrik 9"/>
          <p:cNvSpPr>
            <a:spLocks noGrp="1"/>
          </p:cNvSpPr>
          <p:nvPr>
            <p:ph type="title"/>
          </p:nvPr>
        </p:nvSpPr>
        <p:spPr>
          <a:xfrm>
            <a:off x="107504" y="0"/>
            <a:ext cx="9217024" cy="1143000"/>
          </a:xfrm>
        </p:spPr>
        <p:txBody>
          <a:bodyPr>
            <a:normAutofit/>
          </a:bodyPr>
          <a:lstStyle/>
          <a:p>
            <a:pPr algn="l" eaLnBrk="1" fontAlgn="auto" hangingPunct="1">
              <a:spcAft>
                <a:spcPts val="0"/>
              </a:spcAft>
              <a:defRPr/>
            </a:pPr>
            <a:r>
              <a:rPr lang="sv-SE" sz="2800" b="1" spc="60" dirty="0">
                <a:solidFill>
                  <a:srgbClr val="000000"/>
                </a:solidFill>
                <a:latin typeface="Stockholm Type Bold" pitchFamily="50" charset="0"/>
              </a:rPr>
              <a:t>Antagningstjänstens innehåll och funktionalitet</a:t>
            </a:r>
            <a:br>
              <a:rPr lang="sv-SE" sz="2800" b="1" spc="60" dirty="0">
                <a:solidFill>
                  <a:srgbClr val="000000"/>
                </a:solidFill>
                <a:latin typeface="Stockholm Type Bold" pitchFamily="50" charset="0"/>
              </a:rPr>
            </a:br>
            <a:r>
              <a:rPr lang="sv-SE" sz="2800" b="1" spc="60" dirty="0">
                <a:solidFill>
                  <a:srgbClr val="000000"/>
                </a:solidFill>
                <a:latin typeface="Stockholm Type Bold" pitchFamily="50" charset="0"/>
              </a:rPr>
              <a:t>- flik för flik</a:t>
            </a:r>
          </a:p>
        </p:txBody>
      </p:sp>
      <p:sp>
        <p:nvSpPr>
          <p:cNvPr id="8" name="Rektangel 7"/>
          <p:cNvSpPr/>
          <p:nvPr/>
        </p:nvSpPr>
        <p:spPr>
          <a:xfrm>
            <a:off x="354172" y="4293096"/>
            <a:ext cx="3260900" cy="2123658"/>
          </a:xfrm>
          <a:prstGeom prst="rect">
            <a:avLst/>
          </a:prstGeom>
        </p:spPr>
        <p:txBody>
          <a:bodyPr wrap="square">
            <a:spAutoFit/>
          </a:bodyPr>
          <a:lstStyle/>
          <a:p>
            <a:pPr algn="ctr"/>
            <a:r>
              <a:rPr lang="sv-SE" sz="1200" b="1" dirty="0">
                <a:latin typeface="Stockholm Type Regular" pitchFamily="50" charset="0"/>
                <a:cs typeface="Calibri" panose="020F0502020204030204" pitchFamily="34" charset="0"/>
              </a:rPr>
              <a:t>Skolpliktsbevakning</a:t>
            </a:r>
            <a:br>
              <a:rPr lang="sv-SE" sz="1200" dirty="0">
                <a:latin typeface="Stockholm Type Regular" pitchFamily="50" charset="0"/>
                <a:cs typeface="Calibri" panose="020F0502020204030204" pitchFamily="34" charset="0"/>
              </a:rPr>
            </a:br>
            <a:r>
              <a:rPr lang="sv-SE" sz="1200" dirty="0">
                <a:latin typeface="Stockholm Type Regular" pitchFamily="50" charset="0"/>
                <a:cs typeface="Calibri" panose="020F0502020204030204" pitchFamily="34" charset="0"/>
              </a:rPr>
              <a:t>Här visas alla barn/elever inom skolpliktsbevakningsområdet det kommande läsåret, oavsett om vårdnadshavaren sökt ny skola eller inte till barnet. Här kan den kommunala skolan skolpliktsplacera elev som inte fått någon av sökt skola eller inte sökt skola alls (förutsatt att denne saknar skolplacering nästkommande läsår) – se tidplan för aktivering av funktion att skolpliktsplacera. </a:t>
            </a:r>
          </a:p>
        </p:txBody>
      </p:sp>
      <p:sp>
        <p:nvSpPr>
          <p:cNvPr id="9" name="Rektangel 8"/>
          <p:cNvSpPr/>
          <p:nvPr/>
        </p:nvSpPr>
        <p:spPr>
          <a:xfrm>
            <a:off x="3913917" y="4788467"/>
            <a:ext cx="2304256" cy="1200329"/>
          </a:xfrm>
          <a:prstGeom prst="rect">
            <a:avLst/>
          </a:prstGeom>
        </p:spPr>
        <p:txBody>
          <a:bodyPr wrap="square">
            <a:spAutoFit/>
          </a:bodyPr>
          <a:lstStyle/>
          <a:p>
            <a:pPr algn="ctr"/>
            <a:r>
              <a:rPr lang="sv-SE" sz="1200" b="1" dirty="0">
                <a:latin typeface="Stockholm Type Regular" pitchFamily="50" charset="0"/>
                <a:cs typeface="Calibri" panose="020F0502020204030204" pitchFamily="34" charset="0"/>
              </a:rPr>
              <a:t>Nuvarande elever</a:t>
            </a:r>
          </a:p>
          <a:p>
            <a:pPr algn="ctr"/>
            <a:r>
              <a:rPr lang="sv-SE" sz="1200" dirty="0">
                <a:latin typeface="Stockholm Type Regular" pitchFamily="50" charset="0"/>
                <a:cs typeface="Calibri" panose="020F0502020204030204" pitchFamily="34" charset="0"/>
              </a:rPr>
              <a:t>Presenterar alla de elever som idag går på skolan. Här kan ni se om elev sökt annan skola, alla sökta skolor visas samt status i antagningsprocessen. </a:t>
            </a:r>
          </a:p>
        </p:txBody>
      </p:sp>
      <p:sp>
        <p:nvSpPr>
          <p:cNvPr id="11" name="Rektangel 10"/>
          <p:cNvSpPr/>
          <p:nvPr/>
        </p:nvSpPr>
        <p:spPr>
          <a:xfrm>
            <a:off x="5511918" y="722097"/>
            <a:ext cx="1544760" cy="1015663"/>
          </a:xfrm>
          <a:prstGeom prst="rect">
            <a:avLst/>
          </a:prstGeom>
        </p:spPr>
        <p:txBody>
          <a:bodyPr wrap="square">
            <a:spAutoFit/>
          </a:bodyPr>
          <a:lstStyle/>
          <a:p>
            <a:pPr algn="ctr"/>
            <a:r>
              <a:rPr lang="sv-SE" sz="1200" b="1" dirty="0">
                <a:latin typeface="Stockholm Type Regular" pitchFamily="50" charset="0"/>
                <a:cs typeface="Calibri" panose="020F0502020204030204" pitchFamily="34" charset="0"/>
              </a:rPr>
              <a:t>Sök elev</a:t>
            </a:r>
          </a:p>
          <a:p>
            <a:pPr algn="ctr"/>
            <a:r>
              <a:rPr lang="sv-SE" sz="1200" dirty="0">
                <a:latin typeface="Stockholm Type Regular" pitchFamily="50" charset="0"/>
                <a:cs typeface="Calibri" panose="020F0502020204030204" pitchFamily="34" charset="0"/>
              </a:rPr>
              <a:t>Visar endast de som sökt skola under aktuell period.</a:t>
            </a:r>
          </a:p>
        </p:txBody>
      </p:sp>
      <p:sp>
        <p:nvSpPr>
          <p:cNvPr id="12" name="Rektangel 11"/>
          <p:cNvSpPr/>
          <p:nvPr/>
        </p:nvSpPr>
        <p:spPr>
          <a:xfrm>
            <a:off x="6975564" y="903634"/>
            <a:ext cx="1836642" cy="1754326"/>
          </a:xfrm>
          <a:prstGeom prst="rect">
            <a:avLst/>
          </a:prstGeom>
        </p:spPr>
        <p:txBody>
          <a:bodyPr wrap="square">
            <a:spAutoFit/>
          </a:bodyPr>
          <a:lstStyle/>
          <a:p>
            <a:pPr algn="ctr"/>
            <a:r>
              <a:rPr lang="sv-SE" sz="1200" b="1" dirty="0">
                <a:latin typeface="Stockholm Type Regular" pitchFamily="50" charset="0"/>
                <a:cs typeface="Calibri" panose="020F0502020204030204" pitchFamily="34" charset="0"/>
              </a:rPr>
              <a:t>Elever</a:t>
            </a:r>
          </a:p>
          <a:p>
            <a:pPr algn="ctr"/>
            <a:r>
              <a:rPr lang="sv-SE" sz="1200" dirty="0">
                <a:latin typeface="Stockholm Type Regular" pitchFamily="50" charset="0"/>
                <a:cs typeface="Calibri" panose="020F0502020204030204" pitchFamily="34" charset="0"/>
              </a:rPr>
              <a:t>Visar alla barn och elever som finns i Barn- och elevregistret, oavsett om  en ansökan gjorts eller inte. Flertalet andra sökfunktioner finns ex. postnummer.</a:t>
            </a:r>
          </a:p>
        </p:txBody>
      </p:sp>
      <p:sp>
        <p:nvSpPr>
          <p:cNvPr id="13" name="Rektangel 12"/>
          <p:cNvSpPr/>
          <p:nvPr/>
        </p:nvSpPr>
        <p:spPr>
          <a:xfrm>
            <a:off x="6517018" y="4509120"/>
            <a:ext cx="2434122" cy="2123658"/>
          </a:xfrm>
          <a:prstGeom prst="rect">
            <a:avLst/>
          </a:prstGeom>
        </p:spPr>
        <p:txBody>
          <a:bodyPr wrap="square">
            <a:spAutoFit/>
          </a:bodyPr>
          <a:lstStyle/>
          <a:p>
            <a:pPr algn="ctr"/>
            <a:r>
              <a:rPr lang="sv-SE" sz="1200" b="1" dirty="0">
                <a:latin typeface="Stockholm Type Regular" pitchFamily="50" charset="0"/>
                <a:cs typeface="Calibri" panose="020F0502020204030204" pitchFamily="34" charset="0"/>
              </a:rPr>
              <a:t>Skolor</a:t>
            </a:r>
          </a:p>
          <a:p>
            <a:pPr algn="ctr"/>
            <a:r>
              <a:rPr lang="sv-SE" sz="1200" dirty="0">
                <a:latin typeface="Stockholm Type Regular" pitchFamily="50" charset="0"/>
                <a:cs typeface="Calibri" panose="020F0502020204030204" pitchFamily="34" charset="0"/>
              </a:rPr>
              <a:t>Här presenteras alla skolor belägna i Stockholm. Anslutna skolor visar även skolans kontaktpersoner, söktryck och andel antagna per årskurs.</a:t>
            </a:r>
          </a:p>
          <a:p>
            <a:pPr algn="ctr"/>
            <a:r>
              <a:rPr lang="sv-SE" sz="1200" dirty="0">
                <a:latin typeface="Stockholm Type Regular" pitchFamily="50" charset="0"/>
                <a:cs typeface="Calibri" panose="020F0502020204030204" pitchFamily="34" charset="0"/>
              </a:rPr>
              <a:t>Även ej anslutna skolor presenteras under fliken med antal för hur många som visat intresse för dessa skolor. </a:t>
            </a:r>
          </a:p>
          <a:p>
            <a:pPr algn="ctr"/>
            <a:endParaRPr lang="sv-SE" sz="1200" dirty="0">
              <a:latin typeface="Stockholm Type Regular" pitchFamily="50" charset="0"/>
              <a:cs typeface="Calibri" panose="020F0502020204030204" pitchFamily="34" charset="0"/>
            </a:endParaRPr>
          </a:p>
        </p:txBody>
      </p:sp>
      <p:sp>
        <p:nvSpPr>
          <p:cNvPr id="14" name="Rektangel 13"/>
          <p:cNvSpPr/>
          <p:nvPr/>
        </p:nvSpPr>
        <p:spPr>
          <a:xfrm>
            <a:off x="440453" y="1027169"/>
            <a:ext cx="3062696" cy="1938992"/>
          </a:xfrm>
          <a:prstGeom prst="rect">
            <a:avLst/>
          </a:prstGeom>
        </p:spPr>
        <p:txBody>
          <a:bodyPr wrap="square">
            <a:spAutoFit/>
          </a:bodyPr>
          <a:lstStyle/>
          <a:p>
            <a:pPr algn="ctr"/>
            <a:r>
              <a:rPr lang="sv-SE" sz="1200" b="1" dirty="0">
                <a:latin typeface="Stockholm Type Regular" pitchFamily="50" charset="0"/>
                <a:cs typeface="Calibri" panose="020F0502020204030204" pitchFamily="34" charset="0"/>
              </a:rPr>
              <a:t>Sökande</a:t>
            </a:r>
          </a:p>
          <a:p>
            <a:pPr algn="ctr"/>
            <a:r>
              <a:rPr lang="sv-SE" sz="1200" dirty="0">
                <a:latin typeface="Stockholm Type Regular" pitchFamily="50" charset="0"/>
                <a:cs typeface="Calibri" panose="020F0502020204030204" pitchFamily="34" charset="0"/>
              </a:rPr>
              <a:t>Presenterar alla sökanden till din skola.  </a:t>
            </a:r>
            <a:br>
              <a:rPr lang="sv-SE" sz="1200" dirty="0">
                <a:latin typeface="Stockholm Type Regular" pitchFamily="50" charset="0"/>
                <a:cs typeface="Calibri" panose="020F0502020204030204" pitchFamily="34" charset="0"/>
              </a:rPr>
            </a:br>
            <a:r>
              <a:rPr lang="sv-SE" sz="1200" dirty="0">
                <a:latin typeface="Stockholm Type Regular" pitchFamily="50" charset="0"/>
                <a:cs typeface="Calibri" panose="020F0502020204030204" pitchFamily="34" charset="0"/>
              </a:rPr>
              <a:t>Det är här ni kan följa antagningsprocessen för antagna elever. </a:t>
            </a:r>
          </a:p>
          <a:p>
            <a:pPr algn="ctr"/>
            <a:r>
              <a:rPr lang="sv-SE" sz="1200" dirty="0">
                <a:latin typeface="Stockholm Type Regular" pitchFamily="50" charset="0"/>
                <a:cs typeface="Calibri" panose="020F0502020204030204" pitchFamily="34" charset="0"/>
              </a:rPr>
              <a:t>Anslutna fristående skolor och sökbara kommunala profiler antar enligt tidplan under denna flik. </a:t>
            </a:r>
            <a:br>
              <a:rPr lang="sv-SE" sz="1200" dirty="0">
                <a:latin typeface="Stockholm Type Regular" pitchFamily="50" charset="0"/>
                <a:cs typeface="Calibri" panose="020F0502020204030204" pitchFamily="34" charset="0"/>
              </a:rPr>
            </a:br>
            <a:r>
              <a:rPr lang="sv-SE" sz="1200" dirty="0">
                <a:latin typeface="Stockholm Type Regular" pitchFamily="50" charset="0"/>
                <a:cs typeface="Calibri" panose="020F0502020204030204" pitchFamily="34" charset="0"/>
              </a:rPr>
              <a:t>Här finns även länk till </a:t>
            </a:r>
            <a:r>
              <a:rPr lang="sv-SE" sz="1200" b="1" dirty="0">
                <a:latin typeface="Stockholm Type Regular" pitchFamily="50" charset="0"/>
                <a:cs typeface="Calibri" panose="020F0502020204030204" pitchFamily="34" charset="0"/>
              </a:rPr>
              <a:t>Antagningskartan </a:t>
            </a:r>
            <a:r>
              <a:rPr lang="sv-SE" sz="1200" dirty="0">
                <a:latin typeface="Stockholm Type Regular" pitchFamily="50" charset="0"/>
                <a:cs typeface="Calibri" panose="020F0502020204030204" pitchFamily="34" charset="0"/>
              </a:rPr>
              <a:t>(endast åtkomst för de kommunala skolorna).</a:t>
            </a:r>
          </a:p>
        </p:txBody>
      </p:sp>
      <p:cxnSp>
        <p:nvCxnSpPr>
          <p:cNvPr id="15" name="Rak pil 14"/>
          <p:cNvCxnSpPr/>
          <p:nvPr/>
        </p:nvCxnSpPr>
        <p:spPr>
          <a:xfrm flipH="1">
            <a:off x="683568" y="2966161"/>
            <a:ext cx="648072" cy="40694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Rak pil 15"/>
          <p:cNvCxnSpPr/>
          <p:nvPr/>
        </p:nvCxnSpPr>
        <p:spPr>
          <a:xfrm flipV="1">
            <a:off x="2051720" y="3789042"/>
            <a:ext cx="216024" cy="52542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Rak pil 16"/>
          <p:cNvCxnSpPr/>
          <p:nvPr/>
        </p:nvCxnSpPr>
        <p:spPr>
          <a:xfrm flipH="1" flipV="1">
            <a:off x="4211961" y="3789042"/>
            <a:ext cx="504055" cy="9994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Rak pil 17"/>
          <p:cNvCxnSpPr/>
          <p:nvPr/>
        </p:nvCxnSpPr>
        <p:spPr>
          <a:xfrm flipV="1">
            <a:off x="7596337" y="3729089"/>
            <a:ext cx="792087" cy="78003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Rak pil 18"/>
          <p:cNvCxnSpPr>
            <a:stCxn id="11" idx="2"/>
          </p:cNvCxnSpPr>
          <p:nvPr/>
        </p:nvCxnSpPr>
        <p:spPr>
          <a:xfrm>
            <a:off x="6284298" y="1737760"/>
            <a:ext cx="377025" cy="157039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Rak pil 19"/>
          <p:cNvCxnSpPr/>
          <p:nvPr/>
        </p:nvCxnSpPr>
        <p:spPr>
          <a:xfrm flipH="1">
            <a:off x="7596337" y="2663146"/>
            <a:ext cx="136550" cy="70995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 name="Platshållare för bildnummer 1"/>
          <p:cNvSpPr>
            <a:spLocks noGrp="1"/>
          </p:cNvSpPr>
          <p:nvPr>
            <p:ph type="sldNum" sz="quarter" idx="15"/>
          </p:nvPr>
        </p:nvSpPr>
        <p:spPr/>
        <p:txBody>
          <a:bodyPr/>
          <a:lstStyle/>
          <a:p>
            <a:pPr>
              <a:defRPr/>
            </a:pPr>
            <a:fld id="{CD3BE71F-7759-48D6-8F4F-3275E97C8B8A}" type="slidenum">
              <a:rPr lang="sv-SE" smtClean="0"/>
              <a:pPr>
                <a:defRPr/>
              </a:pPr>
              <a:t>5</a:t>
            </a:fld>
            <a:endParaRPr lang="sv-SE" dirty="0"/>
          </a:p>
        </p:txBody>
      </p:sp>
      <p:sp>
        <p:nvSpPr>
          <p:cNvPr id="23" name="Rektangel 22"/>
          <p:cNvSpPr/>
          <p:nvPr/>
        </p:nvSpPr>
        <p:spPr>
          <a:xfrm>
            <a:off x="3603038" y="697098"/>
            <a:ext cx="1908880" cy="2123658"/>
          </a:xfrm>
          <a:prstGeom prst="rect">
            <a:avLst/>
          </a:prstGeom>
        </p:spPr>
        <p:txBody>
          <a:bodyPr wrap="square">
            <a:spAutoFit/>
          </a:bodyPr>
          <a:lstStyle/>
          <a:p>
            <a:pPr algn="ctr"/>
            <a:r>
              <a:rPr lang="sv-SE" sz="1200" b="1" dirty="0">
                <a:latin typeface="Stockholm Type Regular" pitchFamily="50" charset="0"/>
                <a:cs typeface="Calibri" panose="020F0502020204030204" pitchFamily="34" charset="0"/>
              </a:rPr>
              <a:t>Alla antagna</a:t>
            </a:r>
          </a:p>
          <a:p>
            <a:pPr algn="ctr"/>
            <a:r>
              <a:rPr lang="sv-SE" sz="1200" dirty="0">
                <a:latin typeface="Stockholm Type Regular" pitchFamily="50" charset="0"/>
                <a:cs typeface="Calibri" panose="020F0502020204030204" pitchFamily="34" charset="0"/>
              </a:rPr>
              <a:t>Visar alla antagna samt eventuellt skolpliktsplacerade till skolan. Här kan ni se vilka som signerat antagningsbesked samt även registrera de svar som kommit in via analogt besked till skolan.</a:t>
            </a:r>
          </a:p>
        </p:txBody>
      </p:sp>
      <p:cxnSp>
        <p:nvCxnSpPr>
          <p:cNvPr id="7" name="Rak pilkoppling 6"/>
          <p:cNvCxnSpPr/>
          <p:nvPr/>
        </p:nvCxnSpPr>
        <p:spPr>
          <a:xfrm>
            <a:off x="4849053" y="2822276"/>
            <a:ext cx="216992" cy="63129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3654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3"/>
          <a:stretch>
            <a:fillRect/>
          </a:stretch>
        </p:blipFill>
        <p:spPr>
          <a:xfrm>
            <a:off x="149441" y="986410"/>
            <a:ext cx="8382999" cy="4178622"/>
          </a:xfrm>
          <a:prstGeom prst="rect">
            <a:avLst/>
          </a:prstGeom>
        </p:spPr>
      </p:pic>
      <p:sp>
        <p:nvSpPr>
          <p:cNvPr id="5" name="textruta 4"/>
          <p:cNvSpPr txBox="1"/>
          <p:nvPr/>
        </p:nvSpPr>
        <p:spPr>
          <a:xfrm>
            <a:off x="3887924" y="165069"/>
            <a:ext cx="4824536" cy="400110"/>
          </a:xfrm>
          <a:prstGeom prst="rect">
            <a:avLst/>
          </a:prstGeom>
          <a:ln w="254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sv-SE"/>
            </a:defPPr>
            <a:lvl1pPr algn="ctr">
              <a:defRPr sz="1200">
                <a:latin typeface="Calibri" panose="020F0502020204030204" pitchFamily="34" charset="0"/>
                <a:cs typeface="Calibri" panose="020F0502020204030204" pitchFamily="34" charset="0"/>
              </a:defRPr>
            </a:lvl1pPr>
          </a:lstStyle>
          <a:p>
            <a:r>
              <a:rPr lang="sv-SE" sz="1000" dirty="0">
                <a:latin typeface="Stockholm Type Regular" pitchFamily="50" charset="0"/>
              </a:rPr>
              <a:t>OBS! Kontrollera din skolas ansökningar till </a:t>
            </a:r>
            <a:r>
              <a:rPr lang="sv-SE" sz="1000" u="sng" dirty="0">
                <a:latin typeface="Stockholm Type Regular" pitchFamily="50" charset="0"/>
              </a:rPr>
              <a:t>alla</a:t>
            </a:r>
            <a:r>
              <a:rPr lang="sv-SE" sz="1000" dirty="0">
                <a:latin typeface="Stockholm Type Regular" pitchFamily="50" charset="0"/>
              </a:rPr>
              <a:t> årskurser, även om ni inte kan erbjuda plats så kan det finnas sökanden som ni kanske behöver observera!</a:t>
            </a:r>
          </a:p>
        </p:txBody>
      </p:sp>
      <p:sp>
        <p:nvSpPr>
          <p:cNvPr id="14" name="textruta 13"/>
          <p:cNvSpPr txBox="1"/>
          <p:nvPr/>
        </p:nvSpPr>
        <p:spPr>
          <a:xfrm>
            <a:off x="3879431" y="1340768"/>
            <a:ext cx="3644897" cy="253916"/>
          </a:xfrm>
          <a:prstGeom prst="rect">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p>
            <a:pPr algn="ctr"/>
            <a:r>
              <a:rPr lang="sv-SE" sz="1000" dirty="0">
                <a:latin typeface="Stockholm Type Regular" pitchFamily="50" charset="0"/>
                <a:cs typeface="Calibri" panose="020F0502020204030204" pitchFamily="34" charset="0"/>
              </a:rPr>
              <a:t>Byt skola (om du har behörighet till flera skolor)</a:t>
            </a:r>
          </a:p>
        </p:txBody>
      </p:sp>
      <p:cxnSp>
        <p:nvCxnSpPr>
          <p:cNvPr id="15" name="Rak pil 14"/>
          <p:cNvCxnSpPr>
            <a:stCxn id="14" idx="1"/>
          </p:cNvCxnSpPr>
          <p:nvPr/>
        </p:nvCxnSpPr>
        <p:spPr>
          <a:xfrm flipH="1">
            <a:off x="3059832" y="1467726"/>
            <a:ext cx="819599" cy="30683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5544487" y="1628800"/>
            <a:ext cx="3492009" cy="707886"/>
          </a:xfrm>
          <a:prstGeom prst="rect">
            <a:avLst/>
          </a:prstGeom>
          <a:solidFill>
            <a:schemeClr val="lt1"/>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p>
            <a:pPr algn="ctr"/>
            <a:r>
              <a:rPr lang="sv-SE" sz="1000" dirty="0">
                <a:latin typeface="Stockholm Type Regular" pitchFamily="50" charset="0"/>
                <a:cs typeface="Calibri" panose="020F0502020204030204" pitchFamily="34" charset="0"/>
              </a:rPr>
              <a:t>Presenterade ansökningar exporteras till Excel. </a:t>
            </a:r>
            <a:br>
              <a:rPr lang="sv-SE" sz="1000" dirty="0">
                <a:latin typeface="Stockholm Type Regular" pitchFamily="50" charset="0"/>
                <a:cs typeface="Calibri" panose="020F0502020204030204" pitchFamily="34" charset="0"/>
              </a:rPr>
            </a:br>
            <a:r>
              <a:rPr lang="sv-SE" sz="1000" dirty="0">
                <a:latin typeface="Stockholm Type Regular" pitchFamily="50" charset="0"/>
                <a:cs typeface="Calibri" panose="020F0502020204030204" pitchFamily="34" charset="0"/>
              </a:rPr>
              <a:t>Urvalet av sökande nedan styr vad som exporteras. </a:t>
            </a:r>
            <a:br>
              <a:rPr lang="sv-SE" sz="1000" dirty="0">
                <a:latin typeface="Stockholm Type Regular" pitchFamily="50" charset="0"/>
                <a:cs typeface="Calibri" panose="020F0502020204030204" pitchFamily="34" charset="0"/>
              </a:rPr>
            </a:br>
            <a:r>
              <a:rPr lang="sv-SE" sz="1000" dirty="0">
                <a:latin typeface="Stockholm Type Regular" pitchFamily="50" charset="0"/>
                <a:cs typeface="Calibri" panose="020F0502020204030204" pitchFamily="34" charset="0"/>
              </a:rPr>
              <a:t>Excelfilen innehåller nuvarande barnomsorg/skola. Observera att filen är en ”ögonblicksbild”</a:t>
            </a:r>
          </a:p>
        </p:txBody>
      </p:sp>
      <p:cxnSp>
        <p:nvCxnSpPr>
          <p:cNvPr id="19" name="Rak pil 18"/>
          <p:cNvCxnSpPr>
            <a:cxnSpLocks/>
            <a:stCxn id="28" idx="1"/>
          </p:cNvCxnSpPr>
          <p:nvPr/>
        </p:nvCxnSpPr>
        <p:spPr>
          <a:xfrm flipH="1" flipV="1">
            <a:off x="1187625" y="4293096"/>
            <a:ext cx="864096" cy="71238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ruta 44"/>
          <p:cNvSpPr txBox="1"/>
          <p:nvPr/>
        </p:nvSpPr>
        <p:spPr>
          <a:xfrm>
            <a:off x="1266731" y="200834"/>
            <a:ext cx="2009125" cy="707886"/>
          </a:xfrm>
          <a:prstGeom prst="rect">
            <a:avLst/>
          </a:prstGeom>
          <a:ln w="254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sv-SE"/>
            </a:defPPr>
            <a:lvl1pPr algn="ctr">
              <a:defRPr sz="1200">
                <a:latin typeface="Calibri" panose="020F0502020204030204" pitchFamily="34" charset="0"/>
                <a:cs typeface="Calibri" panose="020F0502020204030204" pitchFamily="34" charset="0"/>
              </a:defRPr>
            </a:lvl1pPr>
          </a:lstStyle>
          <a:p>
            <a:r>
              <a:rPr lang="sv-SE" sz="1000" b="1" dirty="0">
                <a:latin typeface="Stockholm Type Regular" pitchFamily="50" charset="0"/>
              </a:rPr>
              <a:t>Sökande</a:t>
            </a:r>
            <a:r>
              <a:rPr lang="sv-SE" sz="1000" dirty="0">
                <a:latin typeface="Stockholm Type Regular" pitchFamily="50" charset="0"/>
              </a:rPr>
              <a:t> - Se alla sökande till din skola. Fristående skolor och profiler kan Anta/Ångra antagna elever.</a:t>
            </a:r>
          </a:p>
        </p:txBody>
      </p:sp>
      <p:cxnSp>
        <p:nvCxnSpPr>
          <p:cNvPr id="27" name="Rak pil 26"/>
          <p:cNvCxnSpPr/>
          <p:nvPr/>
        </p:nvCxnSpPr>
        <p:spPr>
          <a:xfrm flipV="1">
            <a:off x="4355976" y="3344200"/>
            <a:ext cx="0" cy="232634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Rak pil 29"/>
          <p:cNvCxnSpPr>
            <a:cxnSpLocks/>
          </p:cNvCxnSpPr>
          <p:nvPr/>
        </p:nvCxnSpPr>
        <p:spPr>
          <a:xfrm flipH="1">
            <a:off x="4566862" y="2336686"/>
            <a:ext cx="977625" cy="15621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Rak pil 43"/>
          <p:cNvCxnSpPr/>
          <p:nvPr/>
        </p:nvCxnSpPr>
        <p:spPr>
          <a:xfrm flipH="1">
            <a:off x="3540737" y="3526061"/>
            <a:ext cx="1251519"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ruta 47"/>
          <p:cNvSpPr txBox="1"/>
          <p:nvPr/>
        </p:nvSpPr>
        <p:spPr>
          <a:xfrm>
            <a:off x="207310" y="4874730"/>
            <a:ext cx="1616452" cy="1477328"/>
          </a:xfrm>
          <a:prstGeom prst="rect">
            <a:avLst/>
          </a:prstGeom>
          <a:solidFill>
            <a:schemeClr val="bg1"/>
          </a:solidFill>
          <a:ln>
            <a:solidFill>
              <a:schemeClr val="tx1"/>
            </a:solidFill>
          </a:ln>
        </p:spPr>
        <p:txBody>
          <a:bodyPr wrap="square" rtlCol="0">
            <a:spAutoFit/>
          </a:bodyPr>
          <a:lstStyle>
            <a:defPPr>
              <a:defRPr lang="sv-SE"/>
            </a:defPPr>
            <a:lvl1pPr algn="ctr">
              <a:defRPr sz="1200">
                <a:latin typeface="Calibri" panose="020F0502020204030204" pitchFamily="34" charset="0"/>
                <a:cs typeface="Calibri" panose="020F0502020204030204" pitchFamily="34" charset="0"/>
              </a:defRPr>
            </a:lvl1pPr>
          </a:lstStyle>
          <a:p>
            <a:r>
              <a:rPr lang="sv-SE" sz="1000" dirty="0">
                <a:latin typeface="Stockholm Type Regular" pitchFamily="50" charset="0"/>
              </a:rPr>
              <a:t>Skolpliktsskolan för sökande tillhör kommande läsår. Finns ej för femåringar eller barn från andra kommuner. Saknas även på TF-elever om elev inte redan finns i Barn- och elevregistret.</a:t>
            </a:r>
          </a:p>
        </p:txBody>
      </p:sp>
      <p:sp>
        <p:nvSpPr>
          <p:cNvPr id="29" name="textruta 28"/>
          <p:cNvSpPr txBox="1"/>
          <p:nvPr/>
        </p:nvSpPr>
        <p:spPr>
          <a:xfrm>
            <a:off x="1279678" y="1389233"/>
            <a:ext cx="1916417" cy="253916"/>
          </a:xfrm>
          <a:prstGeom prst="rect">
            <a:avLst/>
          </a:prstGeom>
          <a:solidFill>
            <a:schemeClr val="bg1"/>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p>
            <a:pPr algn="ctr"/>
            <a:r>
              <a:rPr lang="sv-SE" sz="1000" dirty="0">
                <a:latin typeface="Stockholm Type Regular" pitchFamily="50" charset="0"/>
                <a:cs typeface="Calibri" panose="020F0502020204030204" pitchFamily="34" charset="0"/>
              </a:rPr>
              <a:t>Ändra</a:t>
            </a:r>
            <a:r>
              <a:rPr lang="sv-SE" sz="1000" dirty="0">
                <a:solidFill>
                  <a:srgbClr val="7030A0"/>
                </a:solidFill>
                <a:latin typeface="Stockholm Type Regular" pitchFamily="50" charset="0"/>
              </a:rPr>
              <a:t> </a:t>
            </a:r>
            <a:r>
              <a:rPr lang="sv-SE" sz="1000" dirty="0">
                <a:latin typeface="Stockholm Type Regular" pitchFamily="50" charset="0"/>
                <a:cs typeface="Calibri" panose="020F0502020204030204" pitchFamily="34" charset="0"/>
              </a:rPr>
              <a:t>sorteringsordning</a:t>
            </a:r>
          </a:p>
        </p:txBody>
      </p:sp>
      <p:cxnSp>
        <p:nvCxnSpPr>
          <p:cNvPr id="31" name="Rak pil 30"/>
          <p:cNvCxnSpPr/>
          <p:nvPr/>
        </p:nvCxnSpPr>
        <p:spPr>
          <a:xfrm flipH="1">
            <a:off x="1613249" y="1643149"/>
            <a:ext cx="370012" cy="49522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Rak pil 31"/>
          <p:cNvCxnSpPr/>
          <p:nvPr/>
        </p:nvCxnSpPr>
        <p:spPr>
          <a:xfrm>
            <a:off x="6407637" y="4848378"/>
            <a:ext cx="576064"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ruta 34"/>
          <p:cNvSpPr txBox="1"/>
          <p:nvPr/>
        </p:nvSpPr>
        <p:spPr>
          <a:xfrm>
            <a:off x="2004383" y="5564375"/>
            <a:ext cx="4032448" cy="1169551"/>
          </a:xfrm>
          <a:prstGeom prst="rect">
            <a:avLst/>
          </a:prstGeom>
          <a:solidFill>
            <a:schemeClr val="bg1"/>
          </a:solidFill>
          <a:ln>
            <a:solidFill>
              <a:schemeClr val="tx1"/>
            </a:solidFill>
          </a:ln>
        </p:spPr>
        <p:txBody>
          <a:bodyPr wrap="square" rtlCol="0">
            <a:spAutoFit/>
          </a:bodyPr>
          <a:lstStyle>
            <a:defPPr>
              <a:defRPr lang="sv-SE"/>
            </a:defPPr>
            <a:lvl1pPr algn="ctr">
              <a:defRPr sz="1200">
                <a:latin typeface="Calibri" panose="020F0502020204030204" pitchFamily="34" charset="0"/>
                <a:cs typeface="Calibri" panose="020F0502020204030204" pitchFamily="34" charset="0"/>
              </a:defRPr>
            </a:lvl1pPr>
          </a:lstStyle>
          <a:p>
            <a:r>
              <a:rPr lang="sv-SE" sz="1000" dirty="0">
                <a:latin typeface="Stockholm Type Regular" pitchFamily="50" charset="0"/>
              </a:rPr>
              <a:t>Ändras i enlighet med beslut om anta/ångra. Knapparna är aktiva för anslutna fristående skolor samt sökbara profiler under antagningsperioden – se tidplan. Skolsöksfunktionen antar elever utifrån Antagningskartan om elev ska antas till kommunal skola och har sökt fristående skola eller sökbar profil under aktuell skola. Den </a:t>
            </a:r>
            <a:r>
              <a:rPr lang="sv-SE" sz="1000" dirty="0">
                <a:solidFill>
                  <a:srgbClr val="FF0000"/>
                </a:solidFill>
                <a:latin typeface="Stockholm Type Regular" pitchFamily="50" charset="0"/>
              </a:rPr>
              <a:t>19 mars </a:t>
            </a:r>
            <a:r>
              <a:rPr lang="sv-SE" sz="1000" dirty="0">
                <a:latin typeface="Stockholm Type Regular" pitchFamily="50" charset="0"/>
              </a:rPr>
              <a:t>ska antagningen överensstämma med Antagningskartans lista för antagna (kommunal skola).</a:t>
            </a:r>
          </a:p>
        </p:txBody>
      </p:sp>
      <p:sp>
        <p:nvSpPr>
          <p:cNvPr id="33" name="textruta 32"/>
          <p:cNvSpPr txBox="1"/>
          <p:nvPr/>
        </p:nvSpPr>
        <p:spPr>
          <a:xfrm>
            <a:off x="2231740" y="1999874"/>
            <a:ext cx="3204356" cy="415498"/>
          </a:xfrm>
          <a:prstGeom prst="rect">
            <a:avLst/>
          </a:prstGeom>
          <a:solidFill>
            <a:schemeClr val="bg1"/>
          </a:solidFill>
          <a:ln>
            <a:solidFill>
              <a:schemeClr val="tx1"/>
            </a:solidFill>
          </a:ln>
        </p:spPr>
        <p:txBody>
          <a:bodyPr wrap="square" rtlCol="0">
            <a:spAutoFit/>
          </a:bodyPr>
          <a:lstStyle/>
          <a:p>
            <a:pPr algn="ctr"/>
            <a:r>
              <a:rPr lang="sv-SE" sz="1000" dirty="0">
                <a:latin typeface="Stockholm Type Regular" pitchFamily="50" charset="0"/>
                <a:cs typeface="Calibri" panose="020F0502020204030204" pitchFamily="34" charset="0"/>
              </a:rPr>
              <a:t>Välj för att uppdatera skolans kontaktuppgifter, meddela även skolval@edu.stockholm.se</a:t>
            </a:r>
          </a:p>
        </p:txBody>
      </p:sp>
      <p:cxnSp>
        <p:nvCxnSpPr>
          <p:cNvPr id="34" name="Rak pil 33"/>
          <p:cNvCxnSpPr>
            <a:stCxn id="33" idx="1"/>
          </p:cNvCxnSpPr>
          <p:nvPr/>
        </p:nvCxnSpPr>
        <p:spPr>
          <a:xfrm flipH="1" flipV="1">
            <a:off x="2087724" y="2138376"/>
            <a:ext cx="144016" cy="6924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ruta 40"/>
          <p:cNvSpPr txBox="1"/>
          <p:nvPr/>
        </p:nvSpPr>
        <p:spPr>
          <a:xfrm>
            <a:off x="5205401" y="2780928"/>
            <a:ext cx="1801350" cy="246221"/>
          </a:xfrm>
          <a:prstGeom prst="rect">
            <a:avLst/>
          </a:prstGeom>
          <a:solidFill>
            <a:schemeClr val="bg1"/>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sv-SE"/>
            </a:defPPr>
            <a:lvl1pPr algn="ctr">
              <a:defRPr sz="1050">
                <a:latin typeface="Stockholm Type Regular" pitchFamily="50" charset="0"/>
                <a:cs typeface="Calibri" panose="020F0502020204030204" pitchFamily="34" charset="0"/>
              </a:defRPr>
            </a:lvl1pPr>
          </a:lstStyle>
          <a:p>
            <a:r>
              <a:rPr lang="sv-SE" sz="1000" dirty="0"/>
              <a:t>Länk till Antagningskartan</a:t>
            </a:r>
          </a:p>
        </p:txBody>
      </p:sp>
      <p:cxnSp>
        <p:nvCxnSpPr>
          <p:cNvPr id="43" name="Rak pil 42"/>
          <p:cNvCxnSpPr>
            <a:cxnSpLocks/>
            <a:stCxn id="41" idx="1"/>
          </p:cNvCxnSpPr>
          <p:nvPr/>
        </p:nvCxnSpPr>
        <p:spPr>
          <a:xfrm flipH="1" flipV="1">
            <a:off x="3923929" y="2780929"/>
            <a:ext cx="1281472" cy="12311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Rak pil 46"/>
          <p:cNvCxnSpPr/>
          <p:nvPr/>
        </p:nvCxnSpPr>
        <p:spPr>
          <a:xfrm flipV="1">
            <a:off x="8460432" y="2780929"/>
            <a:ext cx="0" cy="268113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Rak pil 50"/>
          <p:cNvCxnSpPr/>
          <p:nvPr/>
        </p:nvCxnSpPr>
        <p:spPr>
          <a:xfrm flipV="1">
            <a:off x="1371397" y="4140010"/>
            <a:ext cx="0" cy="73472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6" name="Bildobjekt 35"/>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4259" y="361199"/>
            <a:ext cx="1371397" cy="979569"/>
          </a:xfrm>
          <a:prstGeom prst="rect">
            <a:avLst/>
          </a:prstGeom>
        </p:spPr>
      </p:pic>
      <p:cxnSp>
        <p:nvCxnSpPr>
          <p:cNvPr id="46" name="Rak pil 45"/>
          <p:cNvCxnSpPr/>
          <p:nvPr/>
        </p:nvCxnSpPr>
        <p:spPr>
          <a:xfrm flipH="1">
            <a:off x="750740" y="908720"/>
            <a:ext cx="436884" cy="199631"/>
          </a:xfrm>
          <a:prstGeom prst="straightConnector1">
            <a:avLst/>
          </a:prstGeom>
          <a:ln w="254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8" name="textruta 27"/>
          <p:cNvSpPr txBox="1"/>
          <p:nvPr/>
        </p:nvSpPr>
        <p:spPr>
          <a:xfrm>
            <a:off x="2051721" y="4851593"/>
            <a:ext cx="1728191" cy="307777"/>
          </a:xfrm>
          <a:prstGeom prst="rect">
            <a:avLst/>
          </a:prstGeom>
          <a:solidFill>
            <a:schemeClr val="bg1"/>
          </a:solidFill>
          <a:ln>
            <a:solidFill>
              <a:schemeClr val="tx1"/>
            </a:solidFill>
          </a:ln>
        </p:spPr>
        <p:txBody>
          <a:bodyPr wrap="square" lIns="36000" tIns="0" rIns="36000" bIns="0" rtlCol="0">
            <a:spAutoFit/>
          </a:bodyPr>
          <a:lstStyle/>
          <a:p>
            <a:pPr algn="ctr"/>
            <a:r>
              <a:rPr lang="sv-SE" sz="1000" dirty="0">
                <a:latin typeface="Stockholm Type Regular" pitchFamily="50" charset="0"/>
                <a:cs typeface="Calibri" panose="020F0502020204030204" pitchFamily="34" charset="0"/>
              </a:rPr>
              <a:t>Expandera för att se detaljer avseende ”+” ovan. </a:t>
            </a:r>
          </a:p>
        </p:txBody>
      </p:sp>
      <p:cxnSp>
        <p:nvCxnSpPr>
          <p:cNvPr id="37" name="Rak pil 36"/>
          <p:cNvCxnSpPr/>
          <p:nvPr/>
        </p:nvCxnSpPr>
        <p:spPr>
          <a:xfrm>
            <a:off x="7524328" y="607018"/>
            <a:ext cx="479987" cy="473351"/>
          </a:xfrm>
          <a:prstGeom prst="straightConnector1">
            <a:avLst/>
          </a:prstGeom>
          <a:ln w="254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 name="Platshållare för bildnummer 1"/>
          <p:cNvSpPr>
            <a:spLocks noGrp="1"/>
          </p:cNvSpPr>
          <p:nvPr>
            <p:ph type="sldNum" sz="quarter" idx="12"/>
          </p:nvPr>
        </p:nvSpPr>
        <p:spPr/>
        <p:txBody>
          <a:bodyPr/>
          <a:lstStyle/>
          <a:p>
            <a:fld id="{060AA50B-D0A4-4810-AA55-340B6289F183}" type="slidenum">
              <a:rPr lang="sv-SE" smtClean="0"/>
              <a:pPr/>
              <a:t>6</a:t>
            </a:fld>
            <a:endParaRPr lang="sv-SE" dirty="0"/>
          </a:p>
        </p:txBody>
      </p:sp>
      <p:sp>
        <p:nvSpPr>
          <p:cNvPr id="4" name="textruta 3"/>
          <p:cNvSpPr txBox="1"/>
          <p:nvPr/>
        </p:nvSpPr>
        <p:spPr>
          <a:xfrm>
            <a:off x="4566862" y="4077072"/>
            <a:ext cx="1839164" cy="1323439"/>
          </a:xfrm>
          <a:prstGeom prst="rect">
            <a:avLst/>
          </a:prstGeom>
          <a:solidFill>
            <a:schemeClr val="bg1"/>
          </a:solidFill>
          <a:ln>
            <a:solidFill>
              <a:schemeClr val="tx1"/>
            </a:solidFill>
          </a:ln>
        </p:spPr>
        <p:txBody>
          <a:bodyPr wrap="square" rtlCol="0">
            <a:spAutoFit/>
          </a:bodyPr>
          <a:lstStyle>
            <a:defPPr>
              <a:defRPr lang="sv-SE"/>
            </a:defPPr>
            <a:lvl1pPr algn="ctr">
              <a:defRPr sz="1050">
                <a:latin typeface="Stockholm Type Regular" pitchFamily="50" charset="0"/>
                <a:cs typeface="Calibri" panose="020F0502020204030204" pitchFamily="34" charset="0"/>
              </a:defRPr>
            </a:lvl1pPr>
          </a:lstStyle>
          <a:p>
            <a:r>
              <a:rPr lang="sv-SE" sz="1000" dirty="0"/>
              <a:t>Fristående skola: Observera att dessa urval är inställda på stadens definition av syskonförtur och att ni därför själva måste kontrollera vilka som ska ha syskonförtur enligt er definition.</a:t>
            </a:r>
          </a:p>
        </p:txBody>
      </p:sp>
      <p:cxnSp>
        <p:nvCxnSpPr>
          <p:cNvPr id="40" name="Rak pil 39"/>
          <p:cNvCxnSpPr/>
          <p:nvPr/>
        </p:nvCxnSpPr>
        <p:spPr>
          <a:xfrm>
            <a:off x="6401344" y="5085183"/>
            <a:ext cx="576064"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ruta 38"/>
          <p:cNvSpPr txBox="1"/>
          <p:nvPr/>
        </p:nvSpPr>
        <p:spPr>
          <a:xfrm>
            <a:off x="4792256" y="3344200"/>
            <a:ext cx="2247791" cy="553998"/>
          </a:xfrm>
          <a:prstGeom prst="rect">
            <a:avLst/>
          </a:prstGeom>
          <a:solidFill>
            <a:schemeClr val="bg1"/>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sv-SE"/>
            </a:defPPr>
            <a:lvl1pPr algn="ctr">
              <a:defRPr sz="1050">
                <a:latin typeface="Stockholm Type Regular" pitchFamily="50" charset="0"/>
                <a:cs typeface="Calibri" panose="020F0502020204030204" pitchFamily="34" charset="0"/>
              </a:defRPr>
            </a:lvl1pPr>
          </a:lstStyle>
          <a:p>
            <a:r>
              <a:rPr lang="sv-SE" sz="1000" dirty="0"/>
              <a:t>Visar sökta anslutna skolor (1-3). </a:t>
            </a:r>
            <a:br>
              <a:rPr lang="sv-SE" sz="1000" dirty="0"/>
            </a:br>
            <a:r>
              <a:rPr lang="sv-SE" sz="1000" dirty="0"/>
              <a:t>Visar ej anslutna skolor (A-B). Visar skolpliktsplacering (4).</a:t>
            </a:r>
          </a:p>
        </p:txBody>
      </p:sp>
      <p:sp>
        <p:nvSpPr>
          <p:cNvPr id="3" name="textruta 2"/>
          <p:cNvSpPr txBox="1"/>
          <p:nvPr/>
        </p:nvSpPr>
        <p:spPr>
          <a:xfrm>
            <a:off x="6217452" y="5951522"/>
            <a:ext cx="2866148" cy="707886"/>
          </a:xfrm>
          <a:prstGeom prst="rect">
            <a:avLst/>
          </a:prstGeom>
          <a:solidFill>
            <a:schemeClr val="bg1"/>
          </a:solidFill>
          <a:ln>
            <a:solidFill>
              <a:schemeClr val="tx1"/>
            </a:solidFill>
          </a:ln>
        </p:spPr>
        <p:txBody>
          <a:bodyPr wrap="square" rtlCol="0">
            <a:spAutoFit/>
          </a:bodyPr>
          <a:lstStyle>
            <a:defPPr>
              <a:defRPr lang="sv-SE"/>
            </a:defPPr>
            <a:lvl1pPr algn="ctr">
              <a:defRPr sz="1050">
                <a:latin typeface="Stockholm Type Regular" pitchFamily="50" charset="0"/>
                <a:cs typeface="Calibri" panose="020F0502020204030204" pitchFamily="34" charset="0"/>
              </a:defRPr>
            </a:lvl1pPr>
          </a:lstStyle>
          <a:p>
            <a:r>
              <a:rPr lang="sv-SE" sz="1000" dirty="0"/>
              <a:t>Urval  ”Går att anta till min skola” har inget med kapacitet att göra – Kapacitet finns endast angivet i Antagningskartan (kommunal skola)</a:t>
            </a:r>
          </a:p>
        </p:txBody>
      </p:sp>
      <p:cxnSp>
        <p:nvCxnSpPr>
          <p:cNvPr id="9" name="Rak pilkoppling 8"/>
          <p:cNvCxnSpPr/>
          <p:nvPr/>
        </p:nvCxnSpPr>
        <p:spPr>
          <a:xfrm flipV="1">
            <a:off x="7740352" y="4221088"/>
            <a:ext cx="0" cy="1728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ruta 24"/>
          <p:cNvSpPr txBox="1"/>
          <p:nvPr/>
        </p:nvSpPr>
        <p:spPr>
          <a:xfrm>
            <a:off x="6960199" y="5168827"/>
            <a:ext cx="2088232" cy="707886"/>
          </a:xfrm>
          <a:prstGeom prst="rect">
            <a:avLst/>
          </a:prstGeom>
          <a:solidFill>
            <a:schemeClr val="bg1"/>
          </a:solidFill>
          <a:ln>
            <a:solidFill>
              <a:schemeClr val="tx1"/>
            </a:solidFill>
          </a:ln>
        </p:spPr>
        <p:txBody>
          <a:bodyPr wrap="square" rtlCol="0">
            <a:spAutoFit/>
          </a:bodyPr>
          <a:lstStyle>
            <a:defPPr>
              <a:defRPr lang="sv-SE"/>
            </a:defPPr>
            <a:lvl1pPr algn="ctr">
              <a:defRPr sz="1200">
                <a:latin typeface="Calibri" panose="020F0502020204030204" pitchFamily="34" charset="0"/>
                <a:cs typeface="Calibri" panose="020F0502020204030204" pitchFamily="34" charset="0"/>
              </a:defRPr>
            </a:lvl1pPr>
          </a:lstStyle>
          <a:p>
            <a:r>
              <a:rPr lang="sv-SE" sz="1000" dirty="0">
                <a:latin typeface="Stockholm Type Regular" pitchFamily="50" charset="0"/>
              </a:rPr>
              <a:t>Välj  Urval för vilken typ av sökande som ska presenteras. Observera särskilt att urval för syskonförtur fungerar. </a:t>
            </a:r>
          </a:p>
        </p:txBody>
      </p:sp>
      <p:cxnSp>
        <p:nvCxnSpPr>
          <p:cNvPr id="49" name="Rak pil 19"/>
          <p:cNvCxnSpPr>
            <a:cxnSpLocks/>
            <a:stCxn id="28" idx="1"/>
          </p:cNvCxnSpPr>
          <p:nvPr/>
        </p:nvCxnSpPr>
        <p:spPr>
          <a:xfrm flipH="1" flipV="1">
            <a:off x="912455" y="4526084"/>
            <a:ext cx="1139266" cy="47939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385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stretch>
            <a:fillRect/>
          </a:stretch>
        </p:blipFill>
        <p:spPr>
          <a:xfrm>
            <a:off x="267343" y="1486208"/>
            <a:ext cx="8753330" cy="3956801"/>
          </a:xfrm>
          <a:prstGeom prst="rect">
            <a:avLst/>
          </a:prstGeom>
        </p:spPr>
      </p:pic>
      <p:grpSp>
        <p:nvGrpSpPr>
          <p:cNvPr id="11" name="Grupp 10"/>
          <p:cNvGrpSpPr/>
          <p:nvPr/>
        </p:nvGrpSpPr>
        <p:grpSpPr>
          <a:xfrm>
            <a:off x="5508104" y="249126"/>
            <a:ext cx="3384376" cy="1089064"/>
            <a:chOff x="5724128" y="100941"/>
            <a:chExt cx="3384376" cy="1089064"/>
          </a:xfrm>
        </p:grpSpPr>
        <p:sp>
          <p:nvSpPr>
            <p:cNvPr id="12" name="textruta 11"/>
            <p:cNvSpPr txBox="1"/>
            <p:nvPr/>
          </p:nvSpPr>
          <p:spPr>
            <a:xfrm>
              <a:off x="5724128" y="100941"/>
              <a:ext cx="3384376" cy="553998"/>
            </a:xfrm>
            <a:prstGeom prst="rect">
              <a:avLst/>
            </a:prstGeom>
            <a:ln w="254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sv-SE"/>
              </a:defPPr>
              <a:lvl1pPr algn="ctr">
                <a:defRPr sz="1200">
                  <a:latin typeface="Calibri" panose="020F0502020204030204" pitchFamily="34" charset="0"/>
                  <a:cs typeface="Calibri" panose="020F0502020204030204" pitchFamily="34" charset="0"/>
                </a:defRPr>
              </a:lvl1pPr>
            </a:lstStyle>
            <a:p>
              <a:r>
                <a:rPr lang="sv-SE" sz="1000" dirty="0">
                  <a:latin typeface="Stockholm Type Regular" pitchFamily="50" charset="0"/>
                </a:rPr>
                <a:t>Byt årskurs. </a:t>
              </a:r>
            </a:p>
            <a:p>
              <a:r>
                <a:rPr lang="sv-SE" sz="1000" dirty="0">
                  <a:latin typeface="Stockholm Type Regular" pitchFamily="50" charset="0"/>
                </a:rPr>
                <a:t>OBS! – Filtrerar på nästa årskurs, dvs. vid val åk 7 visas elever som i nuläget går i åk 6</a:t>
              </a:r>
            </a:p>
          </p:txBody>
        </p:sp>
        <p:cxnSp>
          <p:nvCxnSpPr>
            <p:cNvPr id="13" name="Rak pil 12"/>
            <p:cNvCxnSpPr/>
            <p:nvPr/>
          </p:nvCxnSpPr>
          <p:spPr>
            <a:xfrm>
              <a:off x="8604448" y="654939"/>
              <a:ext cx="0" cy="535066"/>
            </a:xfrm>
            <a:prstGeom prst="straightConnector1">
              <a:avLst/>
            </a:prstGeom>
            <a:ln w="254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9" name="textruta 8"/>
          <p:cNvSpPr txBox="1"/>
          <p:nvPr/>
        </p:nvSpPr>
        <p:spPr>
          <a:xfrm>
            <a:off x="384898" y="208476"/>
            <a:ext cx="4979190" cy="1015663"/>
          </a:xfrm>
          <a:prstGeom prst="rect">
            <a:avLst/>
          </a:prstGeom>
          <a:ln w="254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sv-SE"/>
            </a:defPPr>
            <a:lvl1pPr algn="ctr">
              <a:defRPr sz="1200">
                <a:latin typeface="Calibri" panose="020F0502020204030204" pitchFamily="34" charset="0"/>
                <a:cs typeface="Calibri" panose="020F0502020204030204" pitchFamily="34" charset="0"/>
              </a:defRPr>
            </a:lvl1pPr>
          </a:lstStyle>
          <a:p>
            <a:r>
              <a:rPr lang="sv-SE" sz="1000" b="1" dirty="0">
                <a:latin typeface="Stockholm Type Regular" pitchFamily="50" charset="0"/>
              </a:rPr>
              <a:t>Nuvarande elever </a:t>
            </a:r>
            <a:r>
              <a:rPr lang="sv-SE" sz="1000" dirty="0">
                <a:latin typeface="Stockholm Type Regular" pitchFamily="50" charset="0"/>
              </a:rPr>
              <a:t>- Se alla elever som går på den </a:t>
            </a:r>
            <a:br>
              <a:rPr lang="sv-SE" sz="1000" dirty="0">
                <a:latin typeface="Stockholm Type Regular" pitchFamily="50" charset="0"/>
              </a:rPr>
            </a:br>
            <a:r>
              <a:rPr lang="sv-SE" sz="1000" dirty="0">
                <a:latin typeface="Stockholm Type Regular" pitchFamily="50" charset="0"/>
              </a:rPr>
              <a:t>egna skolan innevarande läsår. </a:t>
            </a:r>
            <a:br>
              <a:rPr lang="sv-SE" sz="1000" dirty="0">
                <a:latin typeface="Stockholm Type Regular" pitchFamily="50" charset="0"/>
              </a:rPr>
            </a:br>
            <a:r>
              <a:rPr lang="sv-SE" sz="1000" dirty="0">
                <a:latin typeface="Stockholm Type Regular" pitchFamily="50" charset="0"/>
              </a:rPr>
              <a:t>OBS! Informationen om skolplaceringen innevarande läsår är från årsskiftet och uppdateras en gång efter den 15 februari,  </a:t>
            </a:r>
            <a:br>
              <a:rPr lang="sv-SE" sz="1000" dirty="0">
                <a:latin typeface="Stockholm Type Regular" pitchFamily="50" charset="0"/>
              </a:rPr>
            </a:br>
            <a:r>
              <a:rPr lang="sv-SE" sz="1000" dirty="0">
                <a:latin typeface="Stockholm Type Regular" pitchFamily="50" charset="0"/>
              </a:rPr>
              <a:t>eventuella flyttar visas därefter inte i denna flik</a:t>
            </a:r>
            <a:endParaRPr lang="sv-SE" sz="1000" u="sng" dirty="0">
              <a:latin typeface="Stockholm Type Regular" pitchFamily="50" charset="0"/>
            </a:endParaRPr>
          </a:p>
          <a:p>
            <a:endParaRPr lang="sv-SE" sz="1000" dirty="0">
              <a:latin typeface="Stockholm Type Regular" pitchFamily="50" charset="0"/>
            </a:endParaRPr>
          </a:p>
        </p:txBody>
      </p:sp>
      <p:cxnSp>
        <p:nvCxnSpPr>
          <p:cNvPr id="10" name="Rak pil 9"/>
          <p:cNvCxnSpPr/>
          <p:nvPr/>
        </p:nvCxnSpPr>
        <p:spPr>
          <a:xfrm flipH="1">
            <a:off x="2123728" y="1198488"/>
            <a:ext cx="2321" cy="358304"/>
          </a:xfrm>
          <a:prstGeom prst="straightConnector1">
            <a:avLst/>
          </a:prstGeom>
          <a:ln w="254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6613103" y="4884448"/>
            <a:ext cx="1174377" cy="553998"/>
          </a:xfrm>
          <a:prstGeom prst="rect">
            <a:avLst/>
          </a:prstGeom>
          <a:solidFill>
            <a:schemeClr val="bg1"/>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p>
            <a:pPr algn="ctr"/>
            <a:r>
              <a:rPr lang="sv-SE" sz="1000" dirty="0">
                <a:latin typeface="Stockholm Type Regular" pitchFamily="50" charset="0"/>
                <a:cs typeface="Calibri" panose="020F0502020204030204" pitchFamily="34" charset="0"/>
              </a:rPr>
              <a:t>Välj urval för olika typer av sökningar</a:t>
            </a:r>
          </a:p>
        </p:txBody>
      </p:sp>
      <p:cxnSp>
        <p:nvCxnSpPr>
          <p:cNvPr id="19" name="Rak pil 18"/>
          <p:cNvCxnSpPr/>
          <p:nvPr/>
        </p:nvCxnSpPr>
        <p:spPr>
          <a:xfrm flipV="1">
            <a:off x="6964763" y="4221088"/>
            <a:ext cx="408822" cy="66336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ruta 19"/>
          <p:cNvSpPr txBox="1"/>
          <p:nvPr/>
        </p:nvSpPr>
        <p:spPr>
          <a:xfrm>
            <a:off x="3995936" y="2492896"/>
            <a:ext cx="3204356" cy="553998"/>
          </a:xfrm>
          <a:prstGeom prst="rect">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p>
            <a:pPr algn="ctr"/>
            <a:r>
              <a:rPr lang="sv-SE" sz="1000" dirty="0">
                <a:latin typeface="Stockholm Type Regular" pitchFamily="50" charset="0"/>
                <a:cs typeface="Calibri" panose="020F0502020204030204" pitchFamily="34" charset="0"/>
              </a:rPr>
              <a:t>Presenterade elever exporteras till Excel. </a:t>
            </a:r>
            <a:br>
              <a:rPr lang="sv-SE" sz="1000" dirty="0">
                <a:latin typeface="Stockholm Type Regular" pitchFamily="50" charset="0"/>
                <a:cs typeface="Calibri" panose="020F0502020204030204" pitchFamily="34" charset="0"/>
              </a:rPr>
            </a:br>
            <a:r>
              <a:rPr lang="sv-SE" sz="1000" dirty="0">
                <a:latin typeface="Stockholm Type Regular" pitchFamily="50" charset="0"/>
                <a:cs typeface="Calibri" panose="020F0502020204030204" pitchFamily="34" charset="0"/>
              </a:rPr>
              <a:t>Valt urval styr vad som exporteras. Observera att filen är en ”ögonblicksbild”</a:t>
            </a:r>
          </a:p>
        </p:txBody>
      </p:sp>
      <p:cxnSp>
        <p:nvCxnSpPr>
          <p:cNvPr id="21" name="Rak pil 20"/>
          <p:cNvCxnSpPr/>
          <p:nvPr/>
        </p:nvCxnSpPr>
        <p:spPr>
          <a:xfrm>
            <a:off x="4644008" y="3038763"/>
            <a:ext cx="0" cy="24622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Rak pil 21"/>
          <p:cNvCxnSpPr>
            <a:stCxn id="23" idx="1"/>
          </p:cNvCxnSpPr>
          <p:nvPr/>
        </p:nvCxnSpPr>
        <p:spPr>
          <a:xfrm flipH="1">
            <a:off x="2156265" y="4748665"/>
            <a:ext cx="1333192" cy="13578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ruta 22"/>
          <p:cNvSpPr txBox="1"/>
          <p:nvPr/>
        </p:nvSpPr>
        <p:spPr>
          <a:xfrm>
            <a:off x="3489457" y="4317778"/>
            <a:ext cx="2953115" cy="861774"/>
          </a:xfrm>
          <a:prstGeom prst="rect">
            <a:avLst/>
          </a:prstGeom>
          <a:solidFill>
            <a:schemeClr val="bg1"/>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p>
            <a:pPr algn="ctr"/>
            <a:r>
              <a:rPr lang="sv-SE" sz="1000" dirty="0">
                <a:latin typeface="Stockholm Type Regular" pitchFamily="50" charset="0"/>
                <a:cs typeface="Calibri" panose="020F0502020204030204" pitchFamily="34" charset="0"/>
              </a:rPr>
              <a:t>Skolpliktsskolan för sökande tillhör kommande läsår. Finns ej för femåringar eller barn från andra kommuner. Saknas även på TF-elever om elev inte redan finns i Barn- och elevregistret.</a:t>
            </a:r>
          </a:p>
        </p:txBody>
      </p:sp>
      <p:sp>
        <p:nvSpPr>
          <p:cNvPr id="25" name="textruta 24"/>
          <p:cNvSpPr txBox="1"/>
          <p:nvPr/>
        </p:nvSpPr>
        <p:spPr>
          <a:xfrm>
            <a:off x="2156265" y="5487035"/>
            <a:ext cx="2703767" cy="246221"/>
          </a:xfrm>
          <a:prstGeom prst="rect">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p>
            <a:pPr algn="ctr"/>
            <a:r>
              <a:rPr lang="sv-SE" sz="1000" dirty="0">
                <a:latin typeface="Stockholm Type Regular" pitchFamily="50" charset="0"/>
                <a:cs typeface="Calibri" panose="020F0502020204030204" pitchFamily="34" charset="0"/>
              </a:rPr>
              <a:t>Expandera för att se detaljer</a:t>
            </a:r>
          </a:p>
        </p:txBody>
      </p:sp>
      <p:cxnSp>
        <p:nvCxnSpPr>
          <p:cNvPr id="26" name="Rak pil 25"/>
          <p:cNvCxnSpPr>
            <a:stCxn id="25" idx="1"/>
          </p:cNvCxnSpPr>
          <p:nvPr/>
        </p:nvCxnSpPr>
        <p:spPr>
          <a:xfrm flipH="1" flipV="1">
            <a:off x="1331640" y="5154822"/>
            <a:ext cx="824625" cy="45532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ruta 26"/>
          <p:cNvSpPr txBox="1"/>
          <p:nvPr/>
        </p:nvSpPr>
        <p:spPr>
          <a:xfrm>
            <a:off x="4862736" y="3733001"/>
            <a:ext cx="2102027" cy="400110"/>
          </a:xfrm>
          <a:prstGeom prst="rect">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p>
            <a:pPr algn="ctr"/>
            <a:r>
              <a:rPr lang="sv-SE" sz="1000" dirty="0">
                <a:latin typeface="Stockholm Type Regular" pitchFamily="50" charset="0"/>
                <a:cs typeface="Calibri" panose="020F0502020204030204" pitchFamily="34" charset="0"/>
              </a:rPr>
              <a:t>Ändras i enlighet med beslut om anta och placering</a:t>
            </a:r>
          </a:p>
        </p:txBody>
      </p:sp>
      <p:cxnSp>
        <p:nvCxnSpPr>
          <p:cNvPr id="28" name="Rak pil 27"/>
          <p:cNvCxnSpPr/>
          <p:nvPr/>
        </p:nvCxnSpPr>
        <p:spPr>
          <a:xfrm flipH="1" flipV="1">
            <a:off x="3613648" y="3933056"/>
            <a:ext cx="1231734" cy="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ruta 31"/>
          <p:cNvSpPr txBox="1"/>
          <p:nvPr/>
        </p:nvSpPr>
        <p:spPr>
          <a:xfrm>
            <a:off x="3879431" y="1783849"/>
            <a:ext cx="3644897" cy="246221"/>
          </a:xfrm>
          <a:prstGeom prst="rect">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p>
            <a:pPr algn="ctr"/>
            <a:r>
              <a:rPr lang="sv-SE" sz="1000" dirty="0">
                <a:latin typeface="Stockholm Type Regular" pitchFamily="50" charset="0"/>
                <a:cs typeface="Calibri" panose="020F0502020204030204" pitchFamily="34" charset="0"/>
              </a:rPr>
              <a:t>Byt skola (om du har behörighet till flera skolor)</a:t>
            </a:r>
          </a:p>
        </p:txBody>
      </p:sp>
      <p:cxnSp>
        <p:nvCxnSpPr>
          <p:cNvPr id="33" name="Rak pil 32"/>
          <p:cNvCxnSpPr>
            <a:cxnSpLocks/>
            <a:stCxn id="32" idx="1"/>
          </p:cNvCxnSpPr>
          <p:nvPr/>
        </p:nvCxnSpPr>
        <p:spPr>
          <a:xfrm flipH="1">
            <a:off x="2843808" y="1906960"/>
            <a:ext cx="1035623" cy="51392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ruta 34"/>
          <p:cNvSpPr txBox="1"/>
          <p:nvPr/>
        </p:nvSpPr>
        <p:spPr>
          <a:xfrm>
            <a:off x="1763688" y="1786136"/>
            <a:ext cx="1772401" cy="246221"/>
          </a:xfrm>
          <a:prstGeom prst="rect">
            <a:avLst/>
          </a:prstGeom>
          <a:solidFill>
            <a:schemeClr val="bg1"/>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p>
            <a:pPr algn="ctr"/>
            <a:r>
              <a:rPr lang="sv-SE" sz="1000" dirty="0">
                <a:latin typeface="Stockholm Type Regular" pitchFamily="50" charset="0"/>
                <a:cs typeface="Calibri" panose="020F0502020204030204" pitchFamily="34" charset="0"/>
              </a:rPr>
              <a:t>Ändra sorteringsordning</a:t>
            </a:r>
          </a:p>
        </p:txBody>
      </p:sp>
      <p:cxnSp>
        <p:nvCxnSpPr>
          <p:cNvPr id="36" name="Rak pil 35"/>
          <p:cNvCxnSpPr>
            <a:cxnSpLocks/>
            <a:stCxn id="35" idx="2"/>
          </p:cNvCxnSpPr>
          <p:nvPr/>
        </p:nvCxnSpPr>
        <p:spPr>
          <a:xfrm flipH="1">
            <a:off x="2087727" y="2032357"/>
            <a:ext cx="562162" cy="81289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1" name="Bildobjekt 30"/>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236700" y="974411"/>
            <a:ext cx="1371397" cy="979569"/>
          </a:xfrm>
          <a:prstGeom prst="rect">
            <a:avLst/>
          </a:prstGeom>
        </p:spPr>
      </p:pic>
      <p:sp>
        <p:nvSpPr>
          <p:cNvPr id="41" name="Rektangel 40"/>
          <p:cNvSpPr/>
          <p:nvPr/>
        </p:nvSpPr>
        <p:spPr>
          <a:xfrm>
            <a:off x="253615" y="5900573"/>
            <a:ext cx="8767058" cy="861774"/>
          </a:xfrm>
          <a:prstGeom prst="rect">
            <a:avLst/>
          </a:prstGeom>
        </p:spPr>
        <p:txBody>
          <a:bodyPr wrap="square">
            <a:spAutoFit/>
          </a:bodyPr>
          <a:lstStyle/>
          <a:p>
            <a:r>
              <a:rPr lang="sv-SE" sz="1000" dirty="0">
                <a:latin typeface="Stockholm Type Regular" pitchFamily="50" charset="0"/>
                <a:cs typeface="Calibri" panose="020F0502020204030204" pitchFamily="34" charset="0"/>
              </a:rPr>
              <a:t>Observera att elever som INTE är ”behovsväljare” riskerar inte sin plats – nuvarande placering. Vårdnadshavaren har kvar sin plats fram till dess att denne aktivt säger upp den. Det som presenteras under fliken kan endast ge nuvarande en information om att elev eventuellt kommer att avsluta sin skolplacering hos er. </a:t>
            </a:r>
          </a:p>
          <a:p>
            <a:r>
              <a:rPr lang="sv-SE" sz="1000" dirty="0">
                <a:latin typeface="Stockholm Type Regular" pitchFamily="50" charset="0"/>
                <a:cs typeface="Calibri" panose="020F0502020204030204" pitchFamily="34" charset="0"/>
              </a:rPr>
              <a:t>OBS! Kontrollera nästkommande läsår för dina behovsväljare, har dessa sökt ny skola till nästa år? Arbetar du på en skolenhet där elever går mellan skolenhetens skolor? Kontrollera då att elevs vårdnadshavare inte söker den skola som elev går vidare till inom skolenhet. </a:t>
            </a:r>
          </a:p>
        </p:txBody>
      </p:sp>
      <p:sp>
        <p:nvSpPr>
          <p:cNvPr id="2" name="Platshållare för bildnummer 1"/>
          <p:cNvSpPr>
            <a:spLocks noGrp="1"/>
          </p:cNvSpPr>
          <p:nvPr>
            <p:ph type="sldNum" sz="quarter" idx="12"/>
          </p:nvPr>
        </p:nvSpPr>
        <p:spPr/>
        <p:txBody>
          <a:bodyPr/>
          <a:lstStyle/>
          <a:p>
            <a:fld id="{060AA50B-D0A4-4810-AA55-340B6289F183}" type="slidenum">
              <a:rPr lang="sv-SE" smtClean="0"/>
              <a:pPr/>
              <a:t>7</a:t>
            </a:fld>
            <a:endParaRPr lang="sv-SE" dirty="0"/>
          </a:p>
        </p:txBody>
      </p:sp>
      <p:cxnSp>
        <p:nvCxnSpPr>
          <p:cNvPr id="34" name="Rak pil 19"/>
          <p:cNvCxnSpPr>
            <a:stCxn id="25" idx="1"/>
          </p:cNvCxnSpPr>
          <p:nvPr/>
        </p:nvCxnSpPr>
        <p:spPr>
          <a:xfrm flipH="1" flipV="1">
            <a:off x="1043608" y="5438446"/>
            <a:ext cx="1112657" cy="1717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8623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60AA50B-D0A4-4810-AA55-340B6289F183}" type="slidenum">
              <a:rPr lang="sv-SE" smtClean="0"/>
              <a:pPr/>
              <a:t>8</a:t>
            </a:fld>
            <a:endParaRPr lang="sv-SE" dirty="0"/>
          </a:p>
        </p:txBody>
      </p:sp>
      <p:pic>
        <p:nvPicPr>
          <p:cNvPr id="3" name="Bildobjekt 2"/>
          <p:cNvPicPr>
            <a:picLocks noChangeAspect="1"/>
          </p:cNvPicPr>
          <p:nvPr/>
        </p:nvPicPr>
        <p:blipFill>
          <a:blip r:embed="rId3"/>
          <a:stretch>
            <a:fillRect/>
          </a:stretch>
        </p:blipFill>
        <p:spPr>
          <a:xfrm>
            <a:off x="323528" y="980728"/>
            <a:ext cx="8640960" cy="4021829"/>
          </a:xfrm>
          <a:prstGeom prst="rect">
            <a:avLst/>
          </a:prstGeom>
        </p:spPr>
      </p:pic>
      <p:pic>
        <p:nvPicPr>
          <p:cNvPr id="4" name="Bildobjekt 3"/>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915816" y="418218"/>
            <a:ext cx="1371397" cy="979569"/>
          </a:xfrm>
          <a:prstGeom prst="rect">
            <a:avLst/>
          </a:prstGeom>
        </p:spPr>
      </p:pic>
      <p:sp>
        <p:nvSpPr>
          <p:cNvPr id="5" name="textruta 4"/>
          <p:cNvSpPr txBox="1"/>
          <p:nvPr/>
        </p:nvSpPr>
        <p:spPr>
          <a:xfrm>
            <a:off x="323528" y="365475"/>
            <a:ext cx="3024336" cy="400110"/>
          </a:xfrm>
          <a:prstGeom prst="rect">
            <a:avLst/>
          </a:prstGeom>
          <a:ln w="254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sv-SE"/>
            </a:defPPr>
            <a:lvl1pPr algn="ctr">
              <a:defRPr sz="1200">
                <a:latin typeface="Calibri" panose="020F0502020204030204" pitchFamily="34" charset="0"/>
                <a:cs typeface="Calibri" panose="020F0502020204030204" pitchFamily="34" charset="0"/>
              </a:defRPr>
            </a:lvl1pPr>
          </a:lstStyle>
          <a:p>
            <a:r>
              <a:rPr lang="sv-SE" sz="1000" b="1" dirty="0">
                <a:latin typeface="Stockholm Type Regular" pitchFamily="50" charset="0"/>
              </a:rPr>
              <a:t>Alla antagna – </a:t>
            </a:r>
            <a:r>
              <a:rPr lang="sv-SE" sz="1000" dirty="0">
                <a:latin typeface="Stockholm Type Regular" pitchFamily="50" charset="0"/>
              </a:rPr>
              <a:t>Se alla de elever som är antagna eller skolpliktsplacerade på skolan.</a:t>
            </a:r>
          </a:p>
        </p:txBody>
      </p:sp>
      <p:cxnSp>
        <p:nvCxnSpPr>
          <p:cNvPr id="6" name="Rak pil 9"/>
          <p:cNvCxnSpPr/>
          <p:nvPr/>
        </p:nvCxnSpPr>
        <p:spPr>
          <a:xfrm>
            <a:off x="1907704" y="765585"/>
            <a:ext cx="1008112" cy="359159"/>
          </a:xfrm>
          <a:prstGeom prst="straightConnector1">
            <a:avLst/>
          </a:prstGeom>
          <a:ln w="254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 name="textruta 8"/>
          <p:cNvSpPr txBox="1"/>
          <p:nvPr/>
        </p:nvSpPr>
        <p:spPr>
          <a:xfrm>
            <a:off x="5508104" y="249126"/>
            <a:ext cx="3384376" cy="400110"/>
          </a:xfrm>
          <a:prstGeom prst="rect">
            <a:avLst/>
          </a:prstGeom>
          <a:ln w="254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sv-SE"/>
            </a:defPPr>
            <a:lvl1pPr algn="ctr">
              <a:defRPr sz="1200">
                <a:latin typeface="Calibri" panose="020F0502020204030204" pitchFamily="34" charset="0"/>
                <a:cs typeface="Calibri" panose="020F0502020204030204" pitchFamily="34" charset="0"/>
              </a:defRPr>
            </a:lvl1pPr>
          </a:lstStyle>
          <a:p>
            <a:r>
              <a:rPr lang="sv-SE" sz="1000" dirty="0">
                <a:latin typeface="Stockholm Type Regular" pitchFamily="50" charset="0"/>
              </a:rPr>
              <a:t>Byt årskurs. </a:t>
            </a:r>
          </a:p>
          <a:p>
            <a:r>
              <a:rPr lang="sv-SE" sz="1000" dirty="0">
                <a:latin typeface="Stockholm Type Regular" pitchFamily="50" charset="0"/>
              </a:rPr>
              <a:t>OBS! – Filtrerar på kommande läsårs elever</a:t>
            </a:r>
          </a:p>
        </p:txBody>
      </p:sp>
      <p:cxnSp>
        <p:nvCxnSpPr>
          <p:cNvPr id="11" name="Rak pil 9"/>
          <p:cNvCxnSpPr/>
          <p:nvPr/>
        </p:nvCxnSpPr>
        <p:spPr>
          <a:xfrm>
            <a:off x="8460432" y="649236"/>
            <a:ext cx="0" cy="417333"/>
          </a:xfrm>
          <a:prstGeom prst="straightConnector1">
            <a:avLst/>
          </a:prstGeom>
          <a:ln w="254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3" name="textruta 12"/>
          <p:cNvSpPr txBox="1"/>
          <p:nvPr/>
        </p:nvSpPr>
        <p:spPr>
          <a:xfrm>
            <a:off x="4355976" y="1556792"/>
            <a:ext cx="3644897" cy="246221"/>
          </a:xfrm>
          <a:prstGeom prst="rect">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p>
            <a:pPr algn="ctr"/>
            <a:r>
              <a:rPr lang="sv-SE" sz="1000" dirty="0">
                <a:latin typeface="Stockholm Type Regular" pitchFamily="50" charset="0"/>
                <a:cs typeface="Calibri" panose="020F0502020204030204" pitchFamily="34" charset="0"/>
              </a:rPr>
              <a:t>Byt skola (om du har behörighet till flera skolor)</a:t>
            </a:r>
          </a:p>
        </p:txBody>
      </p:sp>
      <p:sp>
        <p:nvSpPr>
          <p:cNvPr id="14" name="textruta 13"/>
          <p:cNvSpPr txBox="1"/>
          <p:nvPr/>
        </p:nvSpPr>
        <p:spPr>
          <a:xfrm>
            <a:off x="2411760" y="2307310"/>
            <a:ext cx="1772401" cy="246221"/>
          </a:xfrm>
          <a:prstGeom prst="rect">
            <a:avLst/>
          </a:prstGeom>
          <a:solidFill>
            <a:schemeClr val="bg1"/>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p>
            <a:pPr algn="ctr"/>
            <a:r>
              <a:rPr lang="sv-SE" sz="1000" dirty="0">
                <a:latin typeface="Stockholm Type Regular" pitchFamily="50" charset="0"/>
                <a:cs typeface="Calibri" panose="020F0502020204030204" pitchFamily="34" charset="0"/>
              </a:rPr>
              <a:t>Ändra sorteringsordning</a:t>
            </a:r>
          </a:p>
        </p:txBody>
      </p:sp>
      <p:sp>
        <p:nvSpPr>
          <p:cNvPr id="15" name="textruta 14"/>
          <p:cNvSpPr txBox="1"/>
          <p:nvPr/>
        </p:nvSpPr>
        <p:spPr>
          <a:xfrm>
            <a:off x="4355976" y="1934450"/>
            <a:ext cx="3204356" cy="553998"/>
          </a:xfrm>
          <a:prstGeom prst="rect">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p>
            <a:pPr algn="ctr"/>
            <a:r>
              <a:rPr lang="sv-SE" sz="1000" dirty="0">
                <a:latin typeface="Stockholm Type Regular" pitchFamily="50" charset="0"/>
                <a:cs typeface="Calibri" panose="020F0502020204030204" pitchFamily="34" charset="0"/>
              </a:rPr>
              <a:t>Presenterade elever exporteras till Excel. </a:t>
            </a:r>
            <a:br>
              <a:rPr lang="sv-SE" sz="1000" dirty="0">
                <a:latin typeface="Stockholm Type Regular" pitchFamily="50" charset="0"/>
                <a:cs typeface="Calibri" panose="020F0502020204030204" pitchFamily="34" charset="0"/>
              </a:rPr>
            </a:br>
            <a:r>
              <a:rPr lang="sv-SE" sz="1000" dirty="0">
                <a:latin typeface="Stockholm Type Regular" pitchFamily="50" charset="0"/>
                <a:cs typeface="Calibri" panose="020F0502020204030204" pitchFamily="34" charset="0"/>
              </a:rPr>
              <a:t>Valt urval styr vad som exporteras. Observera att filen är en ”ögonblicksbild”</a:t>
            </a:r>
          </a:p>
        </p:txBody>
      </p:sp>
      <p:sp>
        <p:nvSpPr>
          <p:cNvPr id="16" name="textruta 15"/>
          <p:cNvSpPr txBox="1"/>
          <p:nvPr/>
        </p:nvSpPr>
        <p:spPr>
          <a:xfrm>
            <a:off x="4788024" y="3295185"/>
            <a:ext cx="2102027" cy="861774"/>
          </a:xfrm>
          <a:prstGeom prst="rect">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p>
            <a:pPr algn="ctr"/>
            <a:r>
              <a:rPr lang="sv-SE" sz="1000" dirty="0">
                <a:latin typeface="Stockholm Type Regular" pitchFamily="50" charset="0"/>
                <a:cs typeface="Calibri" panose="020F0502020204030204" pitchFamily="34" charset="0"/>
              </a:rPr>
              <a:t>Alla elever som presenteras på sidan (oavsett urval) har antingen antagits eller skolpliktsplacerats på den aktuella skolan. </a:t>
            </a:r>
          </a:p>
        </p:txBody>
      </p:sp>
      <p:sp>
        <p:nvSpPr>
          <p:cNvPr id="17" name="textruta 16"/>
          <p:cNvSpPr txBox="1"/>
          <p:nvPr/>
        </p:nvSpPr>
        <p:spPr>
          <a:xfrm>
            <a:off x="2267744" y="4331067"/>
            <a:ext cx="2953115" cy="861774"/>
          </a:xfrm>
          <a:prstGeom prst="rect">
            <a:avLst/>
          </a:prstGeom>
          <a:solidFill>
            <a:schemeClr val="bg1"/>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p>
            <a:pPr algn="ctr"/>
            <a:r>
              <a:rPr lang="sv-SE" sz="1000" dirty="0">
                <a:latin typeface="Stockholm Type Regular" pitchFamily="50" charset="0"/>
                <a:cs typeface="Calibri" panose="020F0502020204030204" pitchFamily="34" charset="0"/>
              </a:rPr>
              <a:t>Skolpliktsskolan för sökande tillhör kommande läsår. Finns ej för femåringar eller barn från andra kommuner. Saknas även på TF-elever om elev inte redan finns i Barn- och elevregistret.</a:t>
            </a:r>
          </a:p>
        </p:txBody>
      </p:sp>
      <p:sp>
        <p:nvSpPr>
          <p:cNvPr id="18" name="textruta 17"/>
          <p:cNvSpPr txBox="1"/>
          <p:nvPr/>
        </p:nvSpPr>
        <p:spPr>
          <a:xfrm>
            <a:off x="323528" y="5334049"/>
            <a:ext cx="2703767" cy="1015663"/>
          </a:xfrm>
          <a:prstGeom prst="rect">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p>
            <a:pPr algn="ctr"/>
            <a:r>
              <a:rPr lang="sv-SE" sz="1000" dirty="0">
                <a:latin typeface="Stockholm Type Regular" pitchFamily="50" charset="0"/>
                <a:cs typeface="Calibri" panose="020F0502020204030204" pitchFamily="34" charset="0"/>
              </a:rPr>
              <a:t>Expandera för att se detaljer om ex. vem av vårdnadshavaren som svarat på antagningsbeskedet. Se urval på flik samt annan bild i användarhandledningen som beskriver hur du kan registrera en vårdnadshavares svar manuellt. </a:t>
            </a:r>
          </a:p>
        </p:txBody>
      </p:sp>
      <p:sp>
        <p:nvSpPr>
          <p:cNvPr id="19" name="Rektangel 18"/>
          <p:cNvSpPr/>
          <p:nvPr/>
        </p:nvSpPr>
        <p:spPr>
          <a:xfrm>
            <a:off x="4803498" y="5596876"/>
            <a:ext cx="3883302" cy="707886"/>
          </a:xfrm>
          <a:prstGeom prst="rect">
            <a:avLst/>
          </a:prstGeom>
          <a:solidFill>
            <a:schemeClr val="bg1"/>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p>
            <a:pPr algn="ctr"/>
            <a:r>
              <a:rPr lang="sv-SE" sz="1000" dirty="0">
                <a:latin typeface="Stockholm Type Regular" pitchFamily="50" charset="0"/>
                <a:cs typeface="Calibri" panose="020F0502020204030204" pitchFamily="34" charset="0"/>
              </a:rPr>
              <a:t>Välj urval som ska presenteras. ”Minst en…” innebär att elev presenteras under urval oavsett om elev har en eller två vårdnadshavare. ”Alla…” innebär att om elev har två vårdnadshavare måste båda ha svarat för att visas i urvalet. </a:t>
            </a:r>
          </a:p>
        </p:txBody>
      </p:sp>
      <p:cxnSp>
        <p:nvCxnSpPr>
          <p:cNvPr id="21" name="Rak pilkoppling 20"/>
          <p:cNvCxnSpPr/>
          <p:nvPr/>
        </p:nvCxnSpPr>
        <p:spPr>
          <a:xfrm flipV="1">
            <a:off x="8000873" y="4331067"/>
            <a:ext cx="0" cy="126580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ak pilkoppling 22"/>
          <p:cNvCxnSpPr/>
          <p:nvPr/>
        </p:nvCxnSpPr>
        <p:spPr>
          <a:xfrm flipV="1">
            <a:off x="1331640" y="4869160"/>
            <a:ext cx="0" cy="46488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Rak pilkoppling 24"/>
          <p:cNvCxnSpPr/>
          <p:nvPr/>
        </p:nvCxnSpPr>
        <p:spPr>
          <a:xfrm flipH="1">
            <a:off x="2051720" y="4437112"/>
            <a:ext cx="216024"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Rak pilkoppling 26"/>
          <p:cNvCxnSpPr/>
          <p:nvPr/>
        </p:nvCxnSpPr>
        <p:spPr>
          <a:xfrm flipH="1">
            <a:off x="4499992" y="3429000"/>
            <a:ext cx="28803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Rak pilkoppling 28"/>
          <p:cNvCxnSpPr/>
          <p:nvPr/>
        </p:nvCxnSpPr>
        <p:spPr>
          <a:xfrm flipH="1">
            <a:off x="2051720" y="2420888"/>
            <a:ext cx="360040" cy="13264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Rak pilkoppling 30"/>
          <p:cNvCxnSpPr>
            <a:stCxn id="13" idx="1"/>
          </p:cNvCxnSpPr>
          <p:nvPr/>
        </p:nvCxnSpPr>
        <p:spPr>
          <a:xfrm flipH="1">
            <a:off x="2915816" y="1679903"/>
            <a:ext cx="1440160" cy="38094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Rak pilkoppling 32"/>
          <p:cNvCxnSpPr>
            <a:cxnSpLocks/>
            <a:stCxn id="15" idx="2"/>
          </p:cNvCxnSpPr>
          <p:nvPr/>
        </p:nvCxnSpPr>
        <p:spPr>
          <a:xfrm flipH="1">
            <a:off x="4803498" y="2488448"/>
            <a:ext cx="1154656" cy="2924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8108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204302" y="1226687"/>
            <a:ext cx="8575205" cy="4431175"/>
          </a:xfrm>
          <a:prstGeom prst="rect">
            <a:avLst/>
          </a:prstGeom>
        </p:spPr>
      </p:pic>
      <p:grpSp>
        <p:nvGrpSpPr>
          <p:cNvPr id="11" name="Grupp 10"/>
          <p:cNvGrpSpPr/>
          <p:nvPr/>
        </p:nvGrpSpPr>
        <p:grpSpPr>
          <a:xfrm>
            <a:off x="7092280" y="456173"/>
            <a:ext cx="1800200" cy="770514"/>
            <a:chOff x="7308304" y="462932"/>
            <a:chExt cx="1800200" cy="698812"/>
          </a:xfrm>
        </p:grpSpPr>
        <p:sp>
          <p:nvSpPr>
            <p:cNvPr id="12" name="textruta 11"/>
            <p:cNvSpPr txBox="1"/>
            <p:nvPr/>
          </p:nvSpPr>
          <p:spPr>
            <a:xfrm>
              <a:off x="7308304" y="462932"/>
              <a:ext cx="1800200" cy="246221"/>
            </a:xfrm>
            <a:prstGeom prst="rect">
              <a:avLst/>
            </a:prstGeom>
            <a:ln w="254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sv-SE"/>
              </a:defPPr>
              <a:lvl1pPr algn="ctr">
                <a:defRPr sz="1000">
                  <a:latin typeface="Stockholm Type Regular" pitchFamily="50" charset="0"/>
                  <a:cs typeface="Calibri" panose="020F0502020204030204" pitchFamily="34" charset="0"/>
                </a:defRPr>
              </a:lvl1pPr>
            </a:lstStyle>
            <a:p>
              <a:r>
                <a:rPr lang="sv-SE" dirty="0"/>
                <a:t>Påverkar inte denna flik!</a:t>
              </a:r>
            </a:p>
          </p:txBody>
        </p:sp>
        <p:cxnSp>
          <p:nvCxnSpPr>
            <p:cNvPr id="13" name="Rak pil 12"/>
            <p:cNvCxnSpPr/>
            <p:nvPr/>
          </p:nvCxnSpPr>
          <p:spPr>
            <a:xfrm flipH="1">
              <a:off x="8202876" y="749397"/>
              <a:ext cx="257556" cy="412347"/>
            </a:xfrm>
            <a:prstGeom prst="straightConnector1">
              <a:avLst/>
            </a:prstGeom>
            <a:ln w="254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15" name="textruta 14"/>
          <p:cNvSpPr txBox="1"/>
          <p:nvPr/>
        </p:nvSpPr>
        <p:spPr>
          <a:xfrm>
            <a:off x="3275656" y="2902133"/>
            <a:ext cx="3744416" cy="400110"/>
          </a:xfrm>
          <a:prstGeom prst="rect">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sv-SE"/>
            </a:defPPr>
            <a:lvl1pPr algn="ctr">
              <a:defRPr sz="1200">
                <a:latin typeface="Calibri" panose="020F0502020204030204" pitchFamily="34" charset="0"/>
                <a:cs typeface="Calibri" panose="020F0502020204030204" pitchFamily="34" charset="0"/>
              </a:defRPr>
            </a:lvl1pPr>
          </a:lstStyle>
          <a:p>
            <a:r>
              <a:rPr lang="sv-SE" sz="1000" dirty="0">
                <a:latin typeface="Stockholm Type Regular" pitchFamily="50" charset="0"/>
              </a:rPr>
              <a:t>Fyll i hela eller del av personnummer (minst sex tecken) och tryck på ”sök”</a:t>
            </a:r>
          </a:p>
        </p:txBody>
      </p:sp>
      <p:cxnSp>
        <p:nvCxnSpPr>
          <p:cNvPr id="18" name="Rak pil 17"/>
          <p:cNvCxnSpPr>
            <a:stCxn id="15" idx="1"/>
          </p:cNvCxnSpPr>
          <p:nvPr/>
        </p:nvCxnSpPr>
        <p:spPr>
          <a:xfrm flipH="1" flipV="1">
            <a:off x="2223128" y="3040633"/>
            <a:ext cx="1052528" cy="6155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ruta 18"/>
          <p:cNvSpPr txBox="1"/>
          <p:nvPr/>
        </p:nvSpPr>
        <p:spPr>
          <a:xfrm>
            <a:off x="1940241" y="5547229"/>
            <a:ext cx="2703767" cy="246221"/>
          </a:xfrm>
          <a:prstGeom prst="rect">
            <a:avLst/>
          </a:prstGeom>
          <a:solidFill>
            <a:schemeClr val="lt1"/>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p>
            <a:pPr algn="ctr"/>
            <a:r>
              <a:rPr lang="sv-SE" sz="1000" dirty="0">
                <a:latin typeface="Stockholm Type Regular" pitchFamily="50" charset="0"/>
                <a:cs typeface="Calibri" panose="020F0502020204030204" pitchFamily="34" charset="0"/>
              </a:rPr>
              <a:t>Expandera för att se detaljer.</a:t>
            </a:r>
          </a:p>
        </p:txBody>
      </p:sp>
      <p:cxnSp>
        <p:nvCxnSpPr>
          <p:cNvPr id="20" name="Rak pil 19"/>
          <p:cNvCxnSpPr>
            <a:stCxn id="19" idx="1"/>
          </p:cNvCxnSpPr>
          <p:nvPr/>
        </p:nvCxnSpPr>
        <p:spPr>
          <a:xfrm flipH="1" flipV="1">
            <a:off x="1259632" y="5365131"/>
            <a:ext cx="680609" cy="30520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ruta 20"/>
          <p:cNvSpPr txBox="1"/>
          <p:nvPr/>
        </p:nvSpPr>
        <p:spPr>
          <a:xfrm>
            <a:off x="5364088" y="4398203"/>
            <a:ext cx="3077834" cy="707886"/>
          </a:xfrm>
          <a:prstGeom prst="rect">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p>
            <a:pPr algn="ctr"/>
            <a:r>
              <a:rPr lang="sv-SE" sz="1000" dirty="0">
                <a:latin typeface="Stockholm Type Regular" pitchFamily="50" charset="0"/>
                <a:cs typeface="Calibri" panose="020F0502020204030204" pitchFamily="34" charset="0"/>
              </a:rPr>
              <a:t>Gjorda ansökningar visas. Status för ansökan ändras när skolornas antagning stängs. OBS! Ska ej kommuniceras till vårdnadshavaren </a:t>
            </a:r>
            <a:br>
              <a:rPr lang="sv-SE" sz="1000" dirty="0">
                <a:latin typeface="Stockholm Type Regular" pitchFamily="50" charset="0"/>
                <a:cs typeface="Calibri" panose="020F0502020204030204" pitchFamily="34" charset="0"/>
              </a:rPr>
            </a:br>
            <a:r>
              <a:rPr lang="sv-SE" sz="1000" dirty="0">
                <a:latin typeface="Stockholm Type Regular" pitchFamily="50" charset="0"/>
                <a:cs typeface="Calibri" panose="020F0502020204030204" pitchFamily="34" charset="0"/>
              </a:rPr>
              <a:t>före den 25 mars.</a:t>
            </a:r>
            <a:endParaRPr lang="sv-SE" sz="1000" dirty="0">
              <a:latin typeface="Stockholm Type Regular" pitchFamily="50" charset="0"/>
            </a:endParaRPr>
          </a:p>
        </p:txBody>
      </p:sp>
      <p:cxnSp>
        <p:nvCxnSpPr>
          <p:cNvPr id="22" name="Rak pil 21"/>
          <p:cNvCxnSpPr>
            <a:stCxn id="21" idx="1"/>
          </p:cNvCxnSpPr>
          <p:nvPr/>
        </p:nvCxnSpPr>
        <p:spPr>
          <a:xfrm flipH="1" flipV="1">
            <a:off x="4427984" y="4201847"/>
            <a:ext cx="936104" cy="55029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ruta 23"/>
          <p:cNvSpPr txBox="1"/>
          <p:nvPr/>
        </p:nvSpPr>
        <p:spPr>
          <a:xfrm>
            <a:off x="5843895" y="3478420"/>
            <a:ext cx="2703767" cy="553998"/>
          </a:xfrm>
          <a:prstGeom prst="rect">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p>
            <a:pPr algn="ctr"/>
            <a:r>
              <a:rPr lang="sv-SE" sz="1000" dirty="0">
                <a:latin typeface="Stockholm Type Regular" pitchFamily="50" charset="0"/>
                <a:cs typeface="Calibri" panose="020F0502020204030204" pitchFamily="34" charset="0"/>
              </a:rPr>
              <a:t>Samtliga barn/elever, som gjort en ansökan visas, med den del av personnummer som sökts. </a:t>
            </a:r>
          </a:p>
        </p:txBody>
      </p:sp>
      <p:cxnSp>
        <p:nvCxnSpPr>
          <p:cNvPr id="25" name="Rak pil 24"/>
          <p:cNvCxnSpPr>
            <a:stCxn id="24" idx="1"/>
          </p:cNvCxnSpPr>
          <p:nvPr/>
        </p:nvCxnSpPr>
        <p:spPr>
          <a:xfrm flipH="1" flipV="1">
            <a:off x="1259632" y="3488269"/>
            <a:ext cx="4584263" cy="26715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ruta 26"/>
          <p:cNvSpPr txBox="1"/>
          <p:nvPr/>
        </p:nvSpPr>
        <p:spPr>
          <a:xfrm>
            <a:off x="207650" y="6093296"/>
            <a:ext cx="8684830" cy="400110"/>
          </a:xfrm>
          <a:prstGeom prst="rect">
            <a:avLst/>
          </a:prstGeom>
          <a:ln w="12700">
            <a:noFill/>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p>
            <a:r>
              <a:rPr lang="sv-SE" sz="1000" dirty="0">
                <a:latin typeface="Stockholm Type Regular" pitchFamily="50" charset="0"/>
                <a:cs typeface="Calibri" panose="020F0502020204030204" pitchFamily="34" charset="0"/>
              </a:rPr>
              <a:t>OBS! Flik ”Sök elev” söker endast bland de elever som gjort en ansökan under aktuell sökperiod. För sökande efter elev som </a:t>
            </a:r>
            <a:r>
              <a:rPr lang="sv-SE" sz="1000" u="sng" dirty="0">
                <a:latin typeface="Stockholm Type Regular" pitchFamily="50" charset="0"/>
                <a:cs typeface="Calibri" panose="020F0502020204030204" pitchFamily="34" charset="0"/>
              </a:rPr>
              <a:t>inte</a:t>
            </a:r>
            <a:r>
              <a:rPr lang="sv-SE" sz="1000" dirty="0">
                <a:latin typeface="Stockholm Type Regular" pitchFamily="50" charset="0"/>
                <a:cs typeface="Calibri" panose="020F0502020204030204" pitchFamily="34" charset="0"/>
              </a:rPr>
              <a:t> gjort en ansökan hänvisas du till flik ”Elever”.</a:t>
            </a:r>
          </a:p>
        </p:txBody>
      </p:sp>
      <p:cxnSp>
        <p:nvCxnSpPr>
          <p:cNvPr id="31" name="Rak pil 30"/>
          <p:cNvCxnSpPr/>
          <p:nvPr/>
        </p:nvCxnSpPr>
        <p:spPr>
          <a:xfrm>
            <a:off x="3707904" y="742638"/>
            <a:ext cx="0" cy="445276"/>
          </a:xfrm>
          <a:prstGeom prst="straightConnector1">
            <a:avLst/>
          </a:prstGeom>
          <a:ln w="254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8" name="textruta 7"/>
          <p:cNvSpPr txBox="1"/>
          <p:nvPr/>
        </p:nvSpPr>
        <p:spPr>
          <a:xfrm>
            <a:off x="1403648" y="188640"/>
            <a:ext cx="3600400" cy="553998"/>
          </a:xfrm>
          <a:prstGeom prst="rect">
            <a:avLst/>
          </a:prstGeom>
          <a:ln w="254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sv-SE"/>
            </a:defPPr>
            <a:lvl1pPr algn="ctr">
              <a:defRPr sz="1200">
                <a:latin typeface="Calibri" panose="020F0502020204030204" pitchFamily="34" charset="0"/>
                <a:cs typeface="Calibri" panose="020F0502020204030204" pitchFamily="34" charset="0"/>
              </a:defRPr>
            </a:lvl1pPr>
          </a:lstStyle>
          <a:p>
            <a:r>
              <a:rPr lang="sv-SE" sz="1000" b="1" dirty="0">
                <a:latin typeface="Stockholm Type Regular" pitchFamily="50" charset="0"/>
              </a:rPr>
              <a:t>Sök elev  </a:t>
            </a:r>
            <a:r>
              <a:rPr lang="sv-SE" sz="1000" dirty="0">
                <a:latin typeface="Stockholm Type Regular" pitchFamily="50" charset="0"/>
              </a:rPr>
              <a:t>- Elever vars vårdnadshavare som gjort en ansökan under aktuell period, visas utifrån elevs personnummer</a:t>
            </a:r>
          </a:p>
        </p:txBody>
      </p:sp>
      <p:pic>
        <p:nvPicPr>
          <p:cNvPr id="23" name="Bildobjekt 22"/>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376151" y="632213"/>
            <a:ext cx="1371397" cy="979569"/>
          </a:xfrm>
          <a:prstGeom prst="rect">
            <a:avLst/>
          </a:prstGeom>
        </p:spPr>
      </p:pic>
      <p:sp>
        <p:nvSpPr>
          <p:cNvPr id="33" name="textruta 32"/>
          <p:cNvSpPr txBox="1"/>
          <p:nvPr/>
        </p:nvSpPr>
        <p:spPr>
          <a:xfrm>
            <a:off x="2103704" y="4752146"/>
            <a:ext cx="3116367" cy="707886"/>
          </a:xfrm>
          <a:prstGeom prst="rect">
            <a:avLst/>
          </a:prstGeom>
          <a:solidFill>
            <a:schemeClr val="bg1"/>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p>
            <a:pPr algn="ctr"/>
            <a:r>
              <a:rPr lang="sv-SE" sz="1000" dirty="0">
                <a:latin typeface="Stockholm Type Regular" pitchFamily="50" charset="0"/>
                <a:cs typeface="Calibri" panose="020F0502020204030204" pitchFamily="34" charset="0"/>
              </a:rPr>
              <a:t>Skolpliktsskolan för sökande tillhör kommande läsår. Finns ej för femåringar eller barn från andra kommuner. Saknas även på TF-elever om elev inte redan finns i Barn- och elevregistret.</a:t>
            </a:r>
          </a:p>
        </p:txBody>
      </p:sp>
      <p:cxnSp>
        <p:nvCxnSpPr>
          <p:cNvPr id="34" name="Rak pil 33"/>
          <p:cNvCxnSpPr>
            <a:stCxn id="33" idx="1"/>
          </p:cNvCxnSpPr>
          <p:nvPr/>
        </p:nvCxnSpPr>
        <p:spPr>
          <a:xfrm flipH="1" flipV="1">
            <a:off x="1671946" y="5022950"/>
            <a:ext cx="431758" cy="8313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Platshållare för bildnummer 1"/>
          <p:cNvSpPr>
            <a:spLocks noGrp="1"/>
          </p:cNvSpPr>
          <p:nvPr>
            <p:ph type="sldNum" sz="quarter" idx="12"/>
          </p:nvPr>
        </p:nvSpPr>
        <p:spPr/>
        <p:txBody>
          <a:bodyPr/>
          <a:lstStyle/>
          <a:p>
            <a:fld id="{060AA50B-D0A4-4810-AA55-340B6289F183}" type="slidenum">
              <a:rPr lang="sv-SE" smtClean="0"/>
              <a:pPr/>
              <a:t>9</a:t>
            </a:fld>
            <a:endParaRPr lang="sv-SE" dirty="0"/>
          </a:p>
        </p:txBody>
      </p:sp>
      <p:cxnSp>
        <p:nvCxnSpPr>
          <p:cNvPr id="26" name="Rak pil 19"/>
          <p:cNvCxnSpPr>
            <a:stCxn id="19" idx="1"/>
          </p:cNvCxnSpPr>
          <p:nvPr/>
        </p:nvCxnSpPr>
        <p:spPr>
          <a:xfrm flipH="1" flipV="1">
            <a:off x="971600" y="5579291"/>
            <a:ext cx="968641" cy="9104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9374452"/>
      </p:ext>
    </p:extLst>
  </p:cSld>
  <p:clrMapOvr>
    <a:masterClrMapping/>
  </p:clrMapOvr>
</p:sld>
</file>

<file path=ppt/theme/theme1.xml><?xml version="1.0" encoding="utf-8"?>
<a:theme xmlns:a="http://schemas.openxmlformats.org/drawingml/2006/main" name="blank">
  <a:themeElements>
    <a:clrScheme name="Stockholm Stad - Vit">
      <a:dk1>
        <a:sysClr val="windowText" lastClr="000000"/>
      </a:dk1>
      <a:lt1>
        <a:srgbClr val="FFFFFF"/>
      </a:lt1>
      <a:dk2>
        <a:srgbClr val="000000"/>
      </a:dk2>
      <a:lt2>
        <a:srgbClr val="FFFFFF"/>
      </a:lt2>
      <a:accent1>
        <a:srgbClr val="9FCBED"/>
      </a:accent1>
      <a:accent2>
        <a:srgbClr val="A7A9AC"/>
      </a:accent2>
      <a:accent3>
        <a:srgbClr val="009CDC"/>
      </a:accent3>
      <a:accent4>
        <a:srgbClr val="008DC7"/>
      </a:accent4>
      <a:accent5>
        <a:srgbClr val="0074BC"/>
      </a:accent5>
      <a:accent6>
        <a:srgbClr val="005288"/>
      </a:accent6>
      <a:hlink>
        <a:srgbClr val="A7A9AC"/>
      </a:hlink>
      <a:folHlink>
        <a:srgbClr val="A7A9AC"/>
      </a:folHlink>
    </a:clrScheme>
    <a:fontScheme name="Stockholm Stad">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1FFE1"/>
        </a:solidFill>
      </a:spPr>
      <a:bodyPr rtlCol="0" anchor="ctr"/>
      <a:lstStyle>
        <a:defPPr algn="ctr">
          <a:defRPr dirty="0" smtClean="0">
            <a:solidFill>
              <a:schemeClr val="tx1"/>
            </a:solidFill>
            <a:latin typeface="Stockholm Type Regular" pitchFamily="50"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latin typeface="Calibri" panose="020F0502020204030204" pitchFamily="34" charset="0"/>
            <a:cs typeface="Calibri" panose="020F0502020204030204" pitchFamily="34" charset="0"/>
          </a:defRPr>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8377</TotalTime>
  <Words>2750</Words>
  <Application>Microsoft Office PowerPoint</Application>
  <PresentationFormat>Bildspel på skärmen (4:3)</PresentationFormat>
  <Paragraphs>182</Paragraphs>
  <Slides>17</Slides>
  <Notes>14</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17</vt:i4>
      </vt:variant>
    </vt:vector>
  </HeadingPairs>
  <TitlesOfParts>
    <vt:vector size="23" baseType="lpstr">
      <vt:lpstr>Arial</vt:lpstr>
      <vt:lpstr>Calibri</vt:lpstr>
      <vt:lpstr>Gill Sans MT</vt:lpstr>
      <vt:lpstr>Stockholm Type Bold</vt:lpstr>
      <vt:lpstr>Stockholm Type Regular</vt:lpstr>
      <vt:lpstr>blank</vt:lpstr>
      <vt:lpstr>Stockholms stads Antagningstjänst  – Söka skola 2020</vt:lpstr>
      <vt:lpstr>PowerPoint-presentation</vt:lpstr>
      <vt:lpstr>PowerPoint-presentation</vt:lpstr>
      <vt:lpstr>PowerPoint-presentation</vt:lpstr>
      <vt:lpstr>Antagningstjänstens innehåll och funktionalitet - flik för flik</vt:lpstr>
      <vt:lpstr>PowerPoint-presentation</vt:lpstr>
      <vt:lpstr>PowerPoint-presentation</vt:lpstr>
      <vt:lpstr>PowerPoint-presentation</vt:lpstr>
      <vt:lpstr>PowerPoint-presentation</vt:lpstr>
      <vt:lpstr>PowerPoint-presentation</vt:lpstr>
      <vt:lpstr>PowerPoint-presentation</vt:lpstr>
      <vt:lpstr>Ansökningsdetaljer</vt:lpstr>
      <vt:lpstr>PowerPoint-presentation</vt:lpstr>
      <vt:lpstr>PowerPoint-presentation</vt:lpstr>
      <vt:lpstr>PowerPoint-presentation</vt:lpstr>
      <vt:lpstr>PowerPoint-presentation</vt:lpstr>
      <vt:lpstr>PowerPoint-presentation</vt:lpstr>
    </vt:vector>
  </TitlesOfParts>
  <Company>Stockholms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AC70743</dc:creator>
  <cp:lastModifiedBy>Matilda Mårtensson</cp:lastModifiedBy>
  <cp:revision>528</cp:revision>
  <cp:lastPrinted>2019-01-03T14:12:37Z</cp:lastPrinted>
  <dcterms:created xsi:type="dcterms:W3CDTF">2014-01-15T15:15:26Z</dcterms:created>
  <dcterms:modified xsi:type="dcterms:W3CDTF">2020-01-13T09:17:31Z</dcterms:modified>
</cp:coreProperties>
</file>